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Lato Light"/>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LatoLight-bold.fntdata"/><Relationship Id="rId12" Type="http://schemas.openxmlformats.org/officeDocument/2006/relationships/slide" Target="slides/slide7.xml"/><Relationship Id="rId34" Type="http://schemas.openxmlformats.org/officeDocument/2006/relationships/font" Target="fonts/LatoLight-regular.fntdata"/><Relationship Id="rId15" Type="http://schemas.openxmlformats.org/officeDocument/2006/relationships/slide" Target="slides/slide10.xml"/><Relationship Id="rId37" Type="http://schemas.openxmlformats.org/officeDocument/2006/relationships/font" Target="fonts/LatoLight-boldItalic.fntdata"/><Relationship Id="rId14" Type="http://schemas.openxmlformats.org/officeDocument/2006/relationships/slide" Target="slides/slide9.xml"/><Relationship Id="rId36" Type="http://schemas.openxmlformats.org/officeDocument/2006/relationships/font" Target="fonts/LatoLight-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gif>
</file>

<file path=ppt/media/image13.jp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jpg>
</file>

<file path=ppt/media/image22.png>
</file>

<file path=ppt/media/image23.jpg>
</file>

<file path=ppt/media/image24.png>
</file>

<file path=ppt/media/image3.png>
</file>

<file path=ppt/media/image4.pn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b3337d427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b3337d427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b3337d4278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b3337d4278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b3337d427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b3337d427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b3337d4278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b3337d4278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b3337d4278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b3337d4278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b3337d4278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b3337d4278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Kristina comment:</a:t>
            </a:r>
            <a:endParaRPr/>
          </a:p>
          <a:p>
            <a:pPr indent="0" lvl="0" marL="0" rtl="0" algn="l">
              <a:spcBef>
                <a:spcPts val="0"/>
              </a:spcBef>
              <a:spcAft>
                <a:spcPts val="0"/>
              </a:spcAft>
              <a:buNone/>
            </a:pPr>
            <a:r>
              <a:rPr lang="en-GB"/>
              <a:t>-</a:t>
            </a:r>
            <a:r>
              <a:rPr lang="en-GB"/>
              <a:t>Presentation</a:t>
            </a:r>
            <a:r>
              <a:rPr lang="en-GB"/>
              <a:t> will have to be short. Make sure to have enough time to explain in detail each plot or demo such as this one so that it is cristal clear for people not familiar with the project.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b3337d4278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b3337d4278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b3337d4278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b3337d4278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b3337d4278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b3337d4278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b3337d4278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b3337d4278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a6a10694a6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a6a10694a6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b3337d4278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b3337d4278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b3337d4278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b3337d4278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b6259c6d7e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b6259c6d7e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b6259c6d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b6259c6d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b3337d4278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b3337d4278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b3337d4278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b3337d4278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b3337d4278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b3337d4278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Kristina comment:</a:t>
            </a:r>
            <a:endParaRPr/>
          </a:p>
          <a:p>
            <a:pPr indent="0" lvl="0" marL="0" rtl="0" algn="l">
              <a:spcBef>
                <a:spcPts val="0"/>
              </a:spcBef>
              <a:spcAft>
                <a:spcPts val="0"/>
              </a:spcAft>
              <a:buNone/>
            </a:pPr>
            <a:r>
              <a:rPr lang="en-GB"/>
              <a:t>-Show examples!! Can you show for 3,4 emojis what are the annotations we collected, e.g., 15xbannana, 3X fruit or similar. It would help a lot to grasp the data and how emojis are different (chose some abstract and some more concrete)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b3337d4278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b3337d4278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b6259d592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b6259d592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9d49f2223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9d49f2223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Not talking about 1-2 emojis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a6a10694a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a6a10694a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a:t>More than 3304 emojis in the unicode standard</a:t>
            </a:r>
            <a:endParaRPr/>
          </a:p>
          <a:p>
            <a:pPr indent="-298450" lvl="0" marL="457200" rtl="0" algn="l">
              <a:spcBef>
                <a:spcPts val="0"/>
              </a:spcBef>
              <a:spcAft>
                <a:spcPts val="0"/>
              </a:spcAft>
              <a:buSzPts val="1100"/>
              <a:buChar char="●"/>
            </a:pPr>
            <a:r>
              <a:rPr lang="en-GB"/>
              <a:t>used daily in huge amount of data</a:t>
            </a:r>
            <a:endParaRPr/>
          </a:p>
          <a:p>
            <a:pPr indent="-298450" lvl="0" marL="457200" rtl="0" algn="l">
              <a:spcBef>
                <a:spcPts val="0"/>
              </a:spcBef>
              <a:spcAft>
                <a:spcPts val="0"/>
              </a:spcAft>
              <a:buSzPts val="1100"/>
              <a:buChar char="●"/>
            </a:pPr>
            <a:r>
              <a:rPr lang="en-GB"/>
              <a:t>Conveys precious info about emotion and more</a:t>
            </a:r>
            <a:endParaRPr/>
          </a:p>
          <a:p>
            <a:pPr indent="-298450" lvl="0" marL="457200" rtl="0" algn="l">
              <a:spcBef>
                <a:spcPts val="0"/>
              </a:spcBef>
              <a:spcAft>
                <a:spcPts val="0"/>
              </a:spcAft>
              <a:buSzPts val="1100"/>
              <a:buChar char="●"/>
            </a:pPr>
            <a:r>
              <a:rPr lang="en-GB"/>
              <a:t>Goal consists in assessing how people agree on these emojis meaning</a:t>
            </a:r>
            <a:endParaRPr/>
          </a:p>
          <a:p>
            <a:pPr indent="-298450" lvl="0" marL="457200" rtl="0" algn="l">
              <a:spcBef>
                <a:spcPts val="0"/>
              </a:spcBef>
              <a:spcAft>
                <a:spcPts val="0"/>
              </a:spcAft>
              <a:buSzPts val="1100"/>
              <a:buChar char="●"/>
            </a:pPr>
            <a:r>
              <a:rPr lang="en-GB"/>
              <a:t> provide a valuable dataset to the community allowing nlp models to better grasp the meaning of these emojis.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Kristina comments:</a:t>
            </a:r>
            <a:endParaRPr/>
          </a:p>
          <a:p>
            <a:pPr indent="0" lvl="0" marL="0" rtl="0" algn="l">
              <a:spcBef>
                <a:spcPts val="0"/>
              </a:spcBef>
              <a:spcAft>
                <a:spcPts val="0"/>
              </a:spcAft>
              <a:buNone/>
            </a:pPr>
            <a:r>
              <a:rPr lang="en-GB"/>
              <a:t>-Long term goal: figure out how emojis can be used in contexts where communication is impossible, e.g., there is no shared language or education. We want to develop ways how people can converge on meaning and start understanding each other by using emoji</a:t>
            </a:r>
            <a:endParaRPr/>
          </a:p>
          <a:p>
            <a:pPr indent="0" lvl="0" marL="0" rtl="0" algn="l">
              <a:spcBef>
                <a:spcPts val="0"/>
              </a:spcBef>
              <a:spcAft>
                <a:spcPts val="0"/>
              </a:spcAft>
              <a:buNone/>
            </a:pPr>
            <a:r>
              <a:rPr lang="en-GB"/>
              <a:t>-Absolutely necessary first step: we need to understand how much people agree on the meaning of emojis to begin with. Establishing that is the goal of this project!</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b3337d4278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b3337d4278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a:t>More than 3304 emojis in the unicode standard</a:t>
            </a:r>
            <a:endParaRPr/>
          </a:p>
          <a:p>
            <a:pPr indent="-298450" lvl="0" marL="457200" rtl="0" algn="l">
              <a:spcBef>
                <a:spcPts val="0"/>
              </a:spcBef>
              <a:spcAft>
                <a:spcPts val="0"/>
              </a:spcAft>
              <a:buSzPts val="1100"/>
              <a:buChar char="●"/>
            </a:pPr>
            <a:r>
              <a:rPr lang="en-GB"/>
              <a:t>used daily in huge amount of data</a:t>
            </a:r>
            <a:endParaRPr/>
          </a:p>
          <a:p>
            <a:pPr indent="-298450" lvl="0" marL="457200" rtl="0" algn="l">
              <a:spcBef>
                <a:spcPts val="0"/>
              </a:spcBef>
              <a:spcAft>
                <a:spcPts val="0"/>
              </a:spcAft>
              <a:buSzPts val="1100"/>
              <a:buChar char="●"/>
            </a:pPr>
            <a:r>
              <a:rPr lang="en-GB"/>
              <a:t>Conveys precious info about emotion and more</a:t>
            </a:r>
            <a:endParaRPr/>
          </a:p>
          <a:p>
            <a:pPr indent="-298450" lvl="0" marL="457200" rtl="0" algn="l">
              <a:spcBef>
                <a:spcPts val="0"/>
              </a:spcBef>
              <a:spcAft>
                <a:spcPts val="0"/>
              </a:spcAft>
              <a:buSzPts val="1100"/>
              <a:buChar char="●"/>
            </a:pPr>
            <a:r>
              <a:rPr lang="en-GB"/>
              <a:t>Goal consists in assessing how people agree on these emojis meaning</a:t>
            </a:r>
            <a:endParaRPr/>
          </a:p>
          <a:p>
            <a:pPr indent="-298450" lvl="0" marL="457200" rtl="0" algn="l">
              <a:spcBef>
                <a:spcPts val="0"/>
              </a:spcBef>
              <a:spcAft>
                <a:spcPts val="0"/>
              </a:spcAft>
              <a:buSzPts val="1100"/>
              <a:buChar char="●"/>
            </a:pPr>
            <a:r>
              <a:rPr lang="en-GB"/>
              <a:t> provide a valuable dataset to the community allowing nlp models to better grasp the meaning of these emojis.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a6a10694a6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a6a10694a6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a6a10694a6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a6a10694a6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Top 10 accounts for &gt;31% of total emojis use in tweeter data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b3337d427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b3337d427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Original length:3859</a:t>
            </a:r>
            <a:endParaRPr/>
          </a:p>
          <a:p>
            <a:pPr indent="0" lvl="0" marL="0" rtl="0" algn="l">
              <a:spcBef>
                <a:spcPts val="0"/>
              </a:spcBef>
              <a:spcAft>
                <a:spcPts val="0"/>
              </a:spcAft>
              <a:buNone/>
            </a:pPr>
            <a:r>
              <a:rPr lang="en-GB"/>
              <a:t>Removing flags and letters and numbers, Removing tones, Removing gender ⇒ 1325 emojis</a:t>
            </a:r>
            <a:endParaRPr/>
          </a:p>
          <a:p>
            <a:pPr indent="0" lvl="0" marL="0" rtl="0" algn="l">
              <a:spcBef>
                <a:spcPts val="0"/>
              </a:spcBef>
              <a:spcAft>
                <a:spcPts val="0"/>
              </a:spcAft>
              <a:buNone/>
            </a:pPr>
            <a:r>
              <a:rPr lang="en-GB"/>
              <a:t>Covers &gt;94.7% of tweeter use</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b3337d427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b3337d427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Font typeface="Lato Light"/>
              <a:buNone/>
              <a:defRPr sz="5200">
                <a:latin typeface="Lato Light"/>
                <a:ea typeface="Lato Light"/>
                <a:cs typeface="Lato Light"/>
                <a:sym typeface="Lato Ligh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Font typeface="Lato Light"/>
              <a:buNone/>
              <a:defRPr sz="2800">
                <a:latin typeface="Lato Light"/>
                <a:ea typeface="Lato Light"/>
                <a:cs typeface="Lato Light"/>
                <a:sym typeface="Lat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623400" y="39507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623400" y="39507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623400" y="39507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3400" y="39507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Lato Light"/>
              <a:buNone/>
              <a:defRPr sz="2800">
                <a:solidFill>
                  <a:schemeClr val="dk1"/>
                </a:solidFill>
                <a:latin typeface="Lato Light"/>
                <a:ea typeface="Lato Light"/>
                <a:cs typeface="Lato Light"/>
                <a:sym typeface="Lato Ligh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Light"/>
              <a:buChar char="●"/>
              <a:defRPr sz="1800">
                <a:solidFill>
                  <a:schemeClr val="dk2"/>
                </a:solidFill>
                <a:latin typeface="Lato Light"/>
                <a:ea typeface="Lato Light"/>
                <a:cs typeface="Lato Light"/>
                <a:sym typeface="Lato Light"/>
              </a:defRPr>
            </a:lvl1pPr>
            <a:lvl2pPr indent="-317500" lvl="1" marL="914400">
              <a:lnSpc>
                <a:spcPct val="115000"/>
              </a:lnSpc>
              <a:spcBef>
                <a:spcPts val="1600"/>
              </a:spcBef>
              <a:spcAft>
                <a:spcPts val="0"/>
              </a:spcAft>
              <a:buClr>
                <a:schemeClr val="dk2"/>
              </a:buClr>
              <a:buSzPts val="1400"/>
              <a:buFont typeface="Lato Light"/>
              <a:buChar char="○"/>
              <a:defRPr>
                <a:solidFill>
                  <a:schemeClr val="dk2"/>
                </a:solidFill>
                <a:latin typeface="Lato Light"/>
                <a:ea typeface="Lato Light"/>
                <a:cs typeface="Lato Light"/>
                <a:sym typeface="Lato Light"/>
              </a:defRPr>
            </a:lvl2pPr>
            <a:lvl3pPr indent="-317500" lvl="2" marL="1371600">
              <a:lnSpc>
                <a:spcPct val="115000"/>
              </a:lnSpc>
              <a:spcBef>
                <a:spcPts val="1600"/>
              </a:spcBef>
              <a:spcAft>
                <a:spcPts val="0"/>
              </a:spcAft>
              <a:buClr>
                <a:schemeClr val="dk2"/>
              </a:buClr>
              <a:buSzPts val="1400"/>
              <a:buFont typeface="Lato Light"/>
              <a:buChar char="■"/>
              <a:defRPr>
                <a:solidFill>
                  <a:schemeClr val="dk2"/>
                </a:solidFill>
                <a:latin typeface="Lato Light"/>
                <a:ea typeface="Lato Light"/>
                <a:cs typeface="Lato Light"/>
                <a:sym typeface="Lato Light"/>
              </a:defRPr>
            </a:lvl3pPr>
            <a:lvl4pPr indent="-317500" lvl="3" marL="1828800">
              <a:lnSpc>
                <a:spcPct val="115000"/>
              </a:lnSpc>
              <a:spcBef>
                <a:spcPts val="1600"/>
              </a:spcBef>
              <a:spcAft>
                <a:spcPts val="0"/>
              </a:spcAft>
              <a:buClr>
                <a:schemeClr val="dk2"/>
              </a:buClr>
              <a:buSzPts val="1400"/>
              <a:buFont typeface="Lato Light"/>
              <a:buChar char="●"/>
              <a:defRPr>
                <a:solidFill>
                  <a:schemeClr val="dk2"/>
                </a:solidFill>
                <a:latin typeface="Lato Light"/>
                <a:ea typeface="Lato Light"/>
                <a:cs typeface="Lato Light"/>
                <a:sym typeface="Lato Light"/>
              </a:defRPr>
            </a:lvl4pPr>
            <a:lvl5pPr indent="-317500" lvl="4" marL="2286000">
              <a:lnSpc>
                <a:spcPct val="115000"/>
              </a:lnSpc>
              <a:spcBef>
                <a:spcPts val="1600"/>
              </a:spcBef>
              <a:spcAft>
                <a:spcPts val="0"/>
              </a:spcAft>
              <a:buClr>
                <a:schemeClr val="dk2"/>
              </a:buClr>
              <a:buSzPts val="1400"/>
              <a:buFont typeface="Lato Light"/>
              <a:buChar char="○"/>
              <a:defRPr>
                <a:solidFill>
                  <a:schemeClr val="dk2"/>
                </a:solidFill>
                <a:latin typeface="Lato Light"/>
                <a:ea typeface="Lato Light"/>
                <a:cs typeface="Lato Light"/>
                <a:sym typeface="Lato Light"/>
              </a:defRPr>
            </a:lvl5pPr>
            <a:lvl6pPr indent="-317500" lvl="5" marL="2743200">
              <a:lnSpc>
                <a:spcPct val="115000"/>
              </a:lnSpc>
              <a:spcBef>
                <a:spcPts val="1600"/>
              </a:spcBef>
              <a:spcAft>
                <a:spcPts val="0"/>
              </a:spcAft>
              <a:buClr>
                <a:schemeClr val="dk2"/>
              </a:buClr>
              <a:buSzPts val="1400"/>
              <a:buFont typeface="Lato Light"/>
              <a:buChar char="■"/>
              <a:defRPr>
                <a:solidFill>
                  <a:schemeClr val="dk2"/>
                </a:solidFill>
                <a:latin typeface="Lato Light"/>
                <a:ea typeface="Lato Light"/>
                <a:cs typeface="Lato Light"/>
                <a:sym typeface="Lato Light"/>
              </a:defRPr>
            </a:lvl6pPr>
            <a:lvl7pPr indent="-317500" lvl="6" marL="3200400">
              <a:lnSpc>
                <a:spcPct val="115000"/>
              </a:lnSpc>
              <a:spcBef>
                <a:spcPts val="1600"/>
              </a:spcBef>
              <a:spcAft>
                <a:spcPts val="0"/>
              </a:spcAft>
              <a:buClr>
                <a:schemeClr val="dk2"/>
              </a:buClr>
              <a:buSzPts val="1400"/>
              <a:buFont typeface="Lato Light"/>
              <a:buChar char="●"/>
              <a:defRPr>
                <a:solidFill>
                  <a:schemeClr val="dk2"/>
                </a:solidFill>
                <a:latin typeface="Lato Light"/>
                <a:ea typeface="Lato Light"/>
                <a:cs typeface="Lato Light"/>
                <a:sym typeface="Lato Light"/>
              </a:defRPr>
            </a:lvl7pPr>
            <a:lvl8pPr indent="-317500" lvl="7" marL="3657600">
              <a:lnSpc>
                <a:spcPct val="115000"/>
              </a:lnSpc>
              <a:spcBef>
                <a:spcPts val="1600"/>
              </a:spcBef>
              <a:spcAft>
                <a:spcPts val="0"/>
              </a:spcAft>
              <a:buClr>
                <a:schemeClr val="dk2"/>
              </a:buClr>
              <a:buSzPts val="1400"/>
              <a:buFont typeface="Lato Light"/>
              <a:buChar char="○"/>
              <a:defRPr>
                <a:solidFill>
                  <a:schemeClr val="dk2"/>
                </a:solidFill>
                <a:latin typeface="Lato Light"/>
                <a:ea typeface="Lato Light"/>
                <a:cs typeface="Lato Light"/>
                <a:sym typeface="Lato Light"/>
              </a:defRPr>
            </a:lvl8pPr>
            <a:lvl9pPr indent="-317500" lvl="8" marL="4114800">
              <a:lnSpc>
                <a:spcPct val="115000"/>
              </a:lnSpc>
              <a:spcBef>
                <a:spcPts val="1600"/>
              </a:spcBef>
              <a:spcAft>
                <a:spcPts val="1600"/>
              </a:spcAft>
              <a:buClr>
                <a:schemeClr val="dk2"/>
              </a:buClr>
              <a:buSzPts val="1400"/>
              <a:buFont typeface="Lato Light"/>
              <a:buChar char="■"/>
              <a:defRPr>
                <a:solidFill>
                  <a:schemeClr val="dk2"/>
                </a:solidFill>
                <a:latin typeface="Lato Light"/>
                <a:ea typeface="Lato Light"/>
                <a:cs typeface="Lato Light"/>
                <a:sym typeface="Lato Ligh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pic>
        <p:nvPicPr>
          <p:cNvPr id="9" name="Google Shape;9;p1"/>
          <p:cNvPicPr preferRelativeResize="0"/>
          <p:nvPr/>
        </p:nvPicPr>
        <p:blipFill>
          <a:blip r:embed="rId1">
            <a:alphaModFix/>
          </a:blip>
          <a:stretch>
            <a:fillRect/>
          </a:stretch>
        </p:blipFill>
        <p:spPr>
          <a:xfrm>
            <a:off x="76200" y="152394"/>
            <a:ext cx="632350" cy="6168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jpg"/><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emojipedia.org/keycap-digit-three/"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emojipedia.org/keycap-digit-three/" TargetMode="External"/><Relationship Id="rId4" Type="http://schemas.openxmlformats.org/officeDocument/2006/relationships/image" Target="../media/image15.png"/><Relationship Id="rId5"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emojipedia.org/keycap-digit-three/" TargetMode="Externa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emojipedia.org/keycap-digit-three/"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emojipedia.org/keycap-digit-three/" TargetMode="External"/><Relationship Id="rId4" Type="http://schemas.openxmlformats.org/officeDocument/2006/relationships/image" Target="../media/image12.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emojipedia.org/keycap-digit-thre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9.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7.jpg"/><Relationship Id="rId4" Type="http://schemas.openxmlformats.org/officeDocument/2006/relationships/image" Target="../media/image2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3.jpg"/><Relationship Id="rId4" Type="http://schemas.openxmlformats.org/officeDocument/2006/relationships/image" Target="../media/image18.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2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jpg"/><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3"/>
          <p:cNvSpPr txBox="1"/>
          <p:nvPr/>
        </p:nvSpPr>
        <p:spPr>
          <a:xfrm>
            <a:off x="311700" y="242850"/>
            <a:ext cx="8520600" cy="1863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5200">
                <a:solidFill>
                  <a:srgbClr val="000000"/>
                </a:solidFill>
                <a:latin typeface="Lato Light"/>
                <a:ea typeface="Lato Light"/>
                <a:cs typeface="Lato Light"/>
                <a:sym typeface="Lato Light"/>
              </a:rPr>
              <a:t>Emoji</a:t>
            </a:r>
            <a:r>
              <a:rPr lang="en-GB" sz="5200">
                <a:latin typeface="Lato Light"/>
                <a:ea typeface="Lato Light"/>
                <a:cs typeface="Lato Light"/>
                <a:sym typeface="Lato Light"/>
              </a:rPr>
              <a:t> Dataset</a:t>
            </a:r>
            <a:br>
              <a:rPr lang="en-GB" sz="5200">
                <a:solidFill>
                  <a:srgbClr val="000000"/>
                </a:solidFill>
                <a:latin typeface="Lato Light"/>
                <a:ea typeface="Lato Light"/>
                <a:cs typeface="Lato Light"/>
                <a:sym typeface="Lato Light"/>
              </a:rPr>
            </a:br>
            <a:endParaRPr sz="5200">
              <a:solidFill>
                <a:srgbClr val="000000"/>
              </a:solidFill>
              <a:latin typeface="Lato Light"/>
              <a:ea typeface="Lato Light"/>
              <a:cs typeface="Lato Light"/>
              <a:sym typeface="Lato Light"/>
            </a:endParaRPr>
          </a:p>
        </p:txBody>
      </p:sp>
      <p:pic>
        <p:nvPicPr>
          <p:cNvPr id="56" name="Google Shape;56;p13"/>
          <p:cNvPicPr preferRelativeResize="0"/>
          <p:nvPr/>
        </p:nvPicPr>
        <p:blipFill>
          <a:blip r:embed="rId3">
            <a:alphaModFix/>
          </a:blip>
          <a:stretch>
            <a:fillRect/>
          </a:stretch>
        </p:blipFill>
        <p:spPr>
          <a:xfrm>
            <a:off x="1248118" y="1227350"/>
            <a:ext cx="6647772" cy="357222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highlight>
                  <a:srgbClr val="FFFFFF"/>
                </a:highlight>
                <a:latin typeface="Lato Light"/>
                <a:ea typeface="Lato Light"/>
                <a:cs typeface="Lato Light"/>
                <a:sym typeface="Lato Light"/>
              </a:rPr>
              <a:t>2️⃣</a:t>
            </a:r>
            <a:r>
              <a:rPr lang="en-GB" sz="2800">
                <a:solidFill>
                  <a:srgbClr val="333333"/>
                </a:solidFill>
                <a:highlight>
                  <a:srgbClr val="FFFFFF"/>
                </a:highlight>
              </a:rPr>
              <a:t> </a:t>
            </a:r>
            <a:r>
              <a:rPr lang="en-GB" sz="2800">
                <a:latin typeface="Lato Light"/>
                <a:ea typeface="Lato Light"/>
                <a:cs typeface="Lato Light"/>
                <a:sym typeface="Lato Light"/>
              </a:rPr>
              <a:t>Quantity Needs</a:t>
            </a:r>
            <a:endParaRPr sz="2800">
              <a:solidFill>
                <a:srgbClr val="000000"/>
              </a:solidFill>
              <a:latin typeface="Lato Light"/>
              <a:ea typeface="Lato Light"/>
              <a:cs typeface="Lato Light"/>
              <a:sym typeface="Lato Light"/>
            </a:endParaRPr>
          </a:p>
        </p:txBody>
      </p:sp>
      <p:pic>
        <p:nvPicPr>
          <p:cNvPr id="110" name="Google Shape;110;p22"/>
          <p:cNvPicPr preferRelativeResize="0"/>
          <p:nvPr/>
        </p:nvPicPr>
        <p:blipFill>
          <a:blip r:embed="rId3">
            <a:alphaModFix/>
          </a:blip>
          <a:stretch>
            <a:fillRect/>
          </a:stretch>
        </p:blipFill>
        <p:spPr>
          <a:xfrm>
            <a:off x="152400" y="1140900"/>
            <a:ext cx="3850200" cy="3850200"/>
          </a:xfrm>
          <a:prstGeom prst="rect">
            <a:avLst/>
          </a:prstGeom>
          <a:noFill/>
          <a:ln>
            <a:noFill/>
          </a:ln>
        </p:spPr>
      </p:pic>
      <p:pic>
        <p:nvPicPr>
          <p:cNvPr id="111" name="Google Shape;111;p22"/>
          <p:cNvPicPr preferRelativeResize="0"/>
          <p:nvPr/>
        </p:nvPicPr>
        <p:blipFill>
          <a:blip r:embed="rId4">
            <a:alphaModFix/>
          </a:blip>
          <a:stretch>
            <a:fillRect/>
          </a:stretch>
        </p:blipFill>
        <p:spPr>
          <a:xfrm>
            <a:off x="4769825" y="776550"/>
            <a:ext cx="3850200" cy="3850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3"/>
          <p:cNvSpPr txBox="1"/>
          <p:nvPr/>
        </p:nvSpPr>
        <p:spPr>
          <a:xfrm>
            <a:off x="311700" y="1544200"/>
            <a:ext cx="8520600" cy="964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4500">
                <a:solidFill>
                  <a:schemeClr val="dk1"/>
                </a:solidFill>
                <a:uFill>
                  <a:noFill/>
                </a:uFill>
                <a:latin typeface="Lato Light"/>
                <a:ea typeface="Lato Light"/>
                <a:cs typeface="Lato Light"/>
                <a:sym typeface="Lato Light"/>
                <a:hlinkClick r:id="rId3">
                  <a:extLst>
                    <a:ext uri="{A12FA001-AC4F-418D-AE19-62706E023703}">
                      <ahyp:hlinkClr val="tx"/>
                    </a:ext>
                  </a:extLst>
                </a:hlinkClick>
              </a:rPr>
              <a:t>3️⃣</a:t>
            </a:r>
            <a:r>
              <a:rPr lang="en-GB" sz="5200">
                <a:latin typeface="Lato Light"/>
                <a:ea typeface="Lato Light"/>
                <a:cs typeface="Lato Light"/>
                <a:sym typeface="Lato Light"/>
              </a:rPr>
              <a:t> Data Collection</a:t>
            </a:r>
            <a:endParaRPr sz="5200">
              <a:solidFill>
                <a:srgbClr val="000000"/>
              </a:solidFill>
              <a:latin typeface="Lato Light"/>
              <a:ea typeface="Lato Light"/>
              <a:cs typeface="Lato Light"/>
              <a:sym typeface="Lato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4"/>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2500">
                <a:solidFill>
                  <a:schemeClr val="dk1"/>
                </a:solidFill>
                <a:uFill>
                  <a:noFill/>
                </a:uFill>
                <a:latin typeface="Lato Light"/>
                <a:ea typeface="Lato Light"/>
                <a:cs typeface="Lato Light"/>
                <a:sym typeface="Lato Light"/>
                <a:hlinkClick r:id="rId3">
                  <a:extLst>
                    <a:ext uri="{A12FA001-AC4F-418D-AE19-62706E023703}">
                      <ahyp:hlinkClr val="tx"/>
                    </a:ext>
                  </a:extLst>
                </a:hlinkClick>
              </a:rPr>
              <a:t>3️⃣</a:t>
            </a:r>
            <a:r>
              <a:rPr lang="en-GB" sz="2500">
                <a:solidFill>
                  <a:schemeClr val="dk1"/>
                </a:solidFill>
                <a:latin typeface="Lato Light"/>
                <a:ea typeface="Lato Light"/>
                <a:cs typeface="Lato Light"/>
                <a:sym typeface="Lato Light"/>
              </a:rPr>
              <a:t> </a:t>
            </a:r>
            <a:r>
              <a:rPr lang="en-GB" sz="2800">
                <a:solidFill>
                  <a:schemeClr val="dk1"/>
                </a:solidFill>
                <a:latin typeface="Lato Light"/>
                <a:ea typeface="Lato Light"/>
                <a:cs typeface="Lato Light"/>
                <a:sym typeface="Lato Light"/>
              </a:rPr>
              <a:t>Data Collection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sp>
        <p:nvSpPr>
          <p:cNvPr id="122" name="Google Shape;122;p24"/>
          <p:cNvSpPr txBox="1"/>
          <p:nvPr/>
        </p:nvSpPr>
        <p:spPr>
          <a:xfrm>
            <a:off x="928900" y="1349100"/>
            <a:ext cx="6362400" cy="30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latin typeface="Lato Light"/>
                <a:ea typeface="Lato Light"/>
                <a:cs typeface="Lato Light"/>
                <a:sym typeface="Lato Light"/>
              </a:rPr>
              <a:t>Amazon Mechanical Turk is a great tool! But:</a:t>
            </a:r>
            <a:br>
              <a:rPr lang="en-GB" sz="2100">
                <a:latin typeface="Lato Light"/>
                <a:ea typeface="Lato Light"/>
                <a:cs typeface="Lato Light"/>
                <a:sym typeface="Lato Light"/>
              </a:rPr>
            </a:br>
            <a:endParaRPr sz="2100">
              <a:latin typeface="Lato Light"/>
              <a:ea typeface="Lato Light"/>
              <a:cs typeface="Lato Light"/>
              <a:sym typeface="Lato Light"/>
            </a:endParaRPr>
          </a:p>
          <a:p>
            <a:pPr indent="-361950" lvl="0" marL="457200" rtl="0" algn="l">
              <a:spcBef>
                <a:spcPts val="0"/>
              </a:spcBef>
              <a:spcAft>
                <a:spcPts val="0"/>
              </a:spcAft>
              <a:buSzPts val="2100"/>
              <a:buFont typeface="Lato Light"/>
              <a:buChar char="●"/>
            </a:pPr>
            <a:r>
              <a:rPr lang="en-GB" sz="2100">
                <a:latin typeface="Lato Light"/>
                <a:ea typeface="Lato Light"/>
                <a:cs typeface="Lato Light"/>
                <a:sym typeface="Lato Light"/>
              </a:rPr>
              <a:t>No automatization of form creation</a:t>
            </a:r>
            <a:endParaRPr sz="2100">
              <a:latin typeface="Lato Light"/>
              <a:ea typeface="Lato Light"/>
              <a:cs typeface="Lato Light"/>
              <a:sym typeface="Lato Light"/>
            </a:endParaRPr>
          </a:p>
          <a:p>
            <a:pPr indent="-361950" lvl="0" marL="457200" rtl="0" algn="l">
              <a:spcBef>
                <a:spcPts val="0"/>
              </a:spcBef>
              <a:spcAft>
                <a:spcPts val="0"/>
              </a:spcAft>
              <a:buSzPts val="2100"/>
              <a:buFont typeface="Lato Light"/>
              <a:buChar char="●"/>
            </a:pPr>
            <a:r>
              <a:rPr lang="en-GB" sz="2100">
                <a:latin typeface="Lato Light"/>
                <a:ea typeface="Lato Light"/>
                <a:cs typeface="Lato Light"/>
                <a:sym typeface="Lato Light"/>
              </a:rPr>
              <a:t>No server-side check for the answers</a:t>
            </a:r>
            <a:endParaRPr sz="2100">
              <a:latin typeface="Lato Light"/>
              <a:ea typeface="Lato Light"/>
              <a:cs typeface="Lato Light"/>
              <a:sym typeface="Lato Light"/>
            </a:endParaRPr>
          </a:p>
          <a:p>
            <a:pPr indent="0" lvl="0" marL="0" rtl="0" algn="l">
              <a:spcBef>
                <a:spcPts val="0"/>
              </a:spcBef>
              <a:spcAft>
                <a:spcPts val="0"/>
              </a:spcAft>
              <a:buNone/>
            </a:pPr>
            <a:r>
              <a:t/>
            </a:r>
            <a:endParaRPr sz="2100">
              <a:latin typeface="Lato Light"/>
              <a:ea typeface="Lato Light"/>
              <a:cs typeface="Lato Light"/>
              <a:sym typeface="Lato Light"/>
            </a:endParaRPr>
          </a:p>
          <a:p>
            <a:pPr indent="0" lvl="0" marL="0" rtl="0" algn="l">
              <a:spcBef>
                <a:spcPts val="0"/>
              </a:spcBef>
              <a:spcAft>
                <a:spcPts val="0"/>
              </a:spcAft>
              <a:buNone/>
            </a:pPr>
            <a:r>
              <a:rPr lang="en-GB" sz="2100">
                <a:latin typeface="Lato Light"/>
                <a:ea typeface="Lato Light"/>
                <a:cs typeface="Lato Light"/>
                <a:sym typeface="Lato Light"/>
              </a:rPr>
              <a:t>All these features are offered by Google forms. Can we get both?</a:t>
            </a:r>
            <a:endParaRPr sz="2100">
              <a:latin typeface="Lato Light"/>
              <a:ea typeface="Lato Light"/>
              <a:cs typeface="Lato Light"/>
              <a:sym typeface="Lato Light"/>
            </a:endParaRPr>
          </a:p>
        </p:txBody>
      </p:sp>
      <p:pic>
        <p:nvPicPr>
          <p:cNvPr id="123" name="Google Shape;123;p24"/>
          <p:cNvPicPr preferRelativeResize="0"/>
          <p:nvPr/>
        </p:nvPicPr>
        <p:blipFill>
          <a:blip r:embed="rId4">
            <a:alphaModFix/>
          </a:blip>
          <a:stretch>
            <a:fillRect/>
          </a:stretch>
        </p:blipFill>
        <p:spPr>
          <a:xfrm>
            <a:off x="3331748" y="3510600"/>
            <a:ext cx="1162476" cy="1162476"/>
          </a:xfrm>
          <a:prstGeom prst="rect">
            <a:avLst/>
          </a:prstGeom>
          <a:noFill/>
          <a:ln>
            <a:noFill/>
          </a:ln>
        </p:spPr>
      </p:pic>
      <p:pic>
        <p:nvPicPr>
          <p:cNvPr id="124" name="Google Shape;124;p24"/>
          <p:cNvPicPr preferRelativeResize="0"/>
          <p:nvPr/>
        </p:nvPicPr>
        <p:blipFill>
          <a:blip r:embed="rId5">
            <a:alphaModFix/>
          </a:blip>
          <a:stretch>
            <a:fillRect/>
          </a:stretch>
        </p:blipFill>
        <p:spPr>
          <a:xfrm>
            <a:off x="5584165" y="3754250"/>
            <a:ext cx="1360791" cy="816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uFill>
                  <a:noFill/>
                </a:uFill>
                <a:latin typeface="Lato Light"/>
                <a:ea typeface="Lato Light"/>
                <a:cs typeface="Lato Light"/>
                <a:sym typeface="Lato Light"/>
                <a:hlinkClick r:id="rId3">
                  <a:extLst>
                    <a:ext uri="{A12FA001-AC4F-418D-AE19-62706E023703}">
                      <ahyp:hlinkClr val="tx"/>
                    </a:ext>
                  </a:extLst>
                </a:hlinkClick>
              </a:rPr>
              <a:t>3️⃣</a:t>
            </a:r>
            <a:r>
              <a:rPr lang="en-GB" sz="2500">
                <a:solidFill>
                  <a:schemeClr val="dk1"/>
                </a:solidFill>
                <a:latin typeface="Lato Light"/>
                <a:ea typeface="Lato Light"/>
                <a:cs typeface="Lato Light"/>
                <a:sym typeface="Lato Light"/>
              </a:rPr>
              <a:t> </a:t>
            </a:r>
            <a:r>
              <a:rPr lang="en-GB" sz="2800">
                <a:solidFill>
                  <a:schemeClr val="dk1"/>
                </a:solidFill>
                <a:latin typeface="Lato Light"/>
                <a:ea typeface="Lato Light"/>
                <a:cs typeface="Lato Light"/>
                <a:sym typeface="Lato Light"/>
              </a:rPr>
              <a:t>Data Collection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pic>
        <p:nvPicPr>
          <p:cNvPr id="130" name="Google Shape;130;p25"/>
          <p:cNvPicPr preferRelativeResize="0"/>
          <p:nvPr/>
        </p:nvPicPr>
        <p:blipFill>
          <a:blip r:embed="rId4">
            <a:alphaModFix/>
          </a:blip>
          <a:stretch>
            <a:fillRect/>
          </a:stretch>
        </p:blipFill>
        <p:spPr>
          <a:xfrm>
            <a:off x="3151123" y="1538950"/>
            <a:ext cx="2180698" cy="20656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6"/>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uFill>
                  <a:noFill/>
                </a:uFill>
                <a:latin typeface="Lato Light"/>
                <a:ea typeface="Lato Light"/>
                <a:cs typeface="Lato Light"/>
                <a:sym typeface="Lato Light"/>
                <a:hlinkClick r:id="rId3">
                  <a:extLst>
                    <a:ext uri="{A12FA001-AC4F-418D-AE19-62706E023703}">
                      <ahyp:hlinkClr val="tx"/>
                    </a:ext>
                  </a:extLst>
                </a:hlinkClick>
              </a:rPr>
              <a:t>3️⃣</a:t>
            </a:r>
            <a:r>
              <a:rPr lang="en-GB" sz="2500">
                <a:solidFill>
                  <a:schemeClr val="dk1"/>
                </a:solidFill>
                <a:latin typeface="Lato Light"/>
                <a:ea typeface="Lato Light"/>
                <a:cs typeface="Lato Light"/>
                <a:sym typeface="Lato Light"/>
              </a:rPr>
              <a:t> </a:t>
            </a:r>
            <a:r>
              <a:rPr lang="en-GB" sz="2800">
                <a:solidFill>
                  <a:schemeClr val="dk1"/>
                </a:solidFill>
                <a:latin typeface="Lato Light"/>
                <a:ea typeface="Lato Light"/>
                <a:cs typeface="Lato Light"/>
                <a:sym typeface="Lato Light"/>
              </a:rPr>
              <a:t>Data Collection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pic>
        <p:nvPicPr>
          <p:cNvPr id="136" name="Google Shape;136;p26"/>
          <p:cNvPicPr preferRelativeResize="0"/>
          <p:nvPr/>
        </p:nvPicPr>
        <p:blipFill>
          <a:blip r:embed="rId4">
            <a:alphaModFix/>
          </a:blip>
          <a:stretch>
            <a:fillRect/>
          </a:stretch>
        </p:blipFill>
        <p:spPr>
          <a:xfrm>
            <a:off x="1447850" y="988500"/>
            <a:ext cx="6248307" cy="38502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7"/>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uFill>
                  <a:noFill/>
                </a:uFill>
                <a:latin typeface="Lato Light"/>
                <a:ea typeface="Lato Light"/>
                <a:cs typeface="Lato Light"/>
                <a:sym typeface="Lato Light"/>
                <a:hlinkClick r:id="rId3">
                  <a:extLst>
                    <a:ext uri="{A12FA001-AC4F-418D-AE19-62706E023703}">
                      <ahyp:hlinkClr val="tx"/>
                    </a:ext>
                  </a:extLst>
                </a:hlinkClick>
              </a:rPr>
              <a:t>3️⃣</a:t>
            </a:r>
            <a:r>
              <a:rPr lang="en-GB" sz="2500">
                <a:solidFill>
                  <a:schemeClr val="dk1"/>
                </a:solidFill>
                <a:latin typeface="Lato Light"/>
                <a:ea typeface="Lato Light"/>
                <a:cs typeface="Lato Light"/>
                <a:sym typeface="Lato Light"/>
              </a:rPr>
              <a:t> </a:t>
            </a:r>
            <a:r>
              <a:rPr lang="en-GB" sz="2800">
                <a:solidFill>
                  <a:schemeClr val="dk1"/>
                </a:solidFill>
                <a:latin typeface="Lato Light"/>
                <a:ea typeface="Lato Light"/>
                <a:cs typeface="Lato Light"/>
                <a:sym typeface="Lato Light"/>
              </a:rPr>
              <a:t>Data Collection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pic>
        <p:nvPicPr>
          <p:cNvPr id="142" name="Google Shape;142;p27"/>
          <p:cNvPicPr preferRelativeResize="0"/>
          <p:nvPr/>
        </p:nvPicPr>
        <p:blipFill>
          <a:blip r:embed="rId4">
            <a:alphaModFix/>
          </a:blip>
          <a:stretch>
            <a:fillRect/>
          </a:stretch>
        </p:blipFill>
        <p:spPr>
          <a:xfrm>
            <a:off x="1238213" y="1384800"/>
            <a:ext cx="6667575" cy="2644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8"/>
          <p:cNvSpPr txBox="1"/>
          <p:nvPr/>
        </p:nvSpPr>
        <p:spPr>
          <a:xfrm>
            <a:off x="311700" y="1544200"/>
            <a:ext cx="8520600" cy="964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4500">
                <a:solidFill>
                  <a:schemeClr val="dk1"/>
                </a:solidFill>
                <a:latin typeface="Lato Light"/>
                <a:ea typeface="Lato Light"/>
                <a:cs typeface="Lato Light"/>
                <a:sym typeface="Lato Light"/>
              </a:rPr>
              <a:t>4️⃣</a:t>
            </a:r>
            <a:r>
              <a:rPr lang="en-GB" sz="5200">
                <a:latin typeface="Lato Light"/>
                <a:ea typeface="Lato Light"/>
                <a:cs typeface="Lato Light"/>
                <a:sym typeface="Lato Light"/>
              </a:rPr>
              <a:t> Post-processing</a:t>
            </a:r>
            <a:endParaRPr sz="5200">
              <a:solidFill>
                <a:srgbClr val="000000"/>
              </a:solidFill>
              <a:latin typeface="Lato Light"/>
              <a:ea typeface="Lato Light"/>
              <a:cs typeface="Lato Light"/>
              <a:sym typeface="Lato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9"/>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latin typeface="Lato Light"/>
                <a:ea typeface="Lato Light"/>
                <a:cs typeface="Lato Light"/>
                <a:sym typeface="Lato Light"/>
              </a:rPr>
              <a:t>4️⃣</a:t>
            </a:r>
            <a:r>
              <a:rPr lang="en-GB" sz="2500">
                <a:solidFill>
                  <a:schemeClr val="dk1"/>
                </a:solidFill>
                <a:latin typeface="Lato Light"/>
                <a:ea typeface="Lato Light"/>
                <a:cs typeface="Lato Light"/>
                <a:sym typeface="Lato Light"/>
              </a:rPr>
              <a:t> </a:t>
            </a:r>
            <a:r>
              <a:rPr lang="en-GB" sz="2800">
                <a:solidFill>
                  <a:schemeClr val="dk1"/>
                </a:solidFill>
                <a:latin typeface="Lato Light"/>
                <a:ea typeface="Lato Light"/>
                <a:cs typeface="Lato Light"/>
                <a:sym typeface="Lato Light"/>
              </a:rPr>
              <a:t>Post-processing</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sp>
        <p:nvSpPr>
          <p:cNvPr id="153" name="Google Shape;153;p29"/>
          <p:cNvSpPr txBox="1"/>
          <p:nvPr/>
        </p:nvSpPr>
        <p:spPr>
          <a:xfrm>
            <a:off x="833725" y="1215250"/>
            <a:ext cx="2882700" cy="32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latin typeface="Lato Light"/>
                <a:ea typeface="Lato Light"/>
                <a:cs typeface="Lato Light"/>
                <a:sym typeface="Lato Light"/>
              </a:rPr>
              <a:t>3 quality-checks</a:t>
            </a:r>
            <a:endParaRPr sz="1700">
              <a:latin typeface="Lato Light"/>
              <a:ea typeface="Lato Light"/>
              <a:cs typeface="Lato Light"/>
              <a:sym typeface="Lato Light"/>
            </a:endParaRPr>
          </a:p>
          <a:p>
            <a:pPr indent="0" lvl="0" marL="0" rtl="0" algn="l">
              <a:spcBef>
                <a:spcPts val="0"/>
              </a:spcBef>
              <a:spcAft>
                <a:spcPts val="0"/>
              </a:spcAft>
              <a:buNone/>
            </a:pPr>
            <a:r>
              <a:t/>
            </a:r>
            <a:endParaRPr sz="1700">
              <a:latin typeface="Lato Light"/>
              <a:ea typeface="Lato Light"/>
              <a:cs typeface="Lato Light"/>
              <a:sym typeface="Lato Light"/>
            </a:endParaRPr>
          </a:p>
          <a:p>
            <a:pPr indent="-336550" lvl="0" marL="457200" rtl="0" algn="l">
              <a:spcBef>
                <a:spcPts val="0"/>
              </a:spcBef>
              <a:spcAft>
                <a:spcPts val="0"/>
              </a:spcAft>
              <a:buSzPts val="1700"/>
              <a:buFont typeface="Lato Light"/>
              <a:buChar char="●"/>
            </a:pPr>
            <a:r>
              <a:rPr lang="en-GB" sz="1700">
                <a:latin typeface="Lato Light"/>
                <a:ea typeface="Lato Light"/>
                <a:cs typeface="Lato Light"/>
                <a:sym typeface="Lato Light"/>
              </a:rPr>
              <a:t>Repeated Answers</a:t>
            </a:r>
            <a:endParaRPr sz="1700">
              <a:latin typeface="Lato Light"/>
              <a:ea typeface="Lato Light"/>
              <a:cs typeface="Lato Light"/>
              <a:sym typeface="Lato Light"/>
            </a:endParaRPr>
          </a:p>
          <a:p>
            <a:pPr indent="0" lvl="0" marL="0" rtl="0" algn="l">
              <a:spcBef>
                <a:spcPts val="0"/>
              </a:spcBef>
              <a:spcAft>
                <a:spcPts val="0"/>
              </a:spcAft>
              <a:buNone/>
            </a:pPr>
            <a:r>
              <a:t/>
            </a:r>
            <a:endParaRPr sz="1700">
              <a:latin typeface="Lato Light"/>
              <a:ea typeface="Lato Light"/>
              <a:cs typeface="Lato Light"/>
              <a:sym typeface="Lato Light"/>
            </a:endParaRPr>
          </a:p>
          <a:p>
            <a:pPr indent="-336550" lvl="0" marL="457200" rtl="0" algn="l">
              <a:spcBef>
                <a:spcPts val="0"/>
              </a:spcBef>
              <a:spcAft>
                <a:spcPts val="0"/>
              </a:spcAft>
              <a:buSzPts val="1700"/>
              <a:buFont typeface="Lato Light"/>
              <a:buChar char="●"/>
            </a:pPr>
            <a:r>
              <a:rPr lang="en-GB" sz="1700">
                <a:latin typeface="Lato Light"/>
                <a:ea typeface="Lato Light"/>
                <a:cs typeface="Lato Light"/>
                <a:sym typeface="Lato Light"/>
              </a:rPr>
              <a:t>Honeypots</a:t>
            </a:r>
            <a:endParaRPr sz="1700">
              <a:latin typeface="Lato Light"/>
              <a:ea typeface="Lato Light"/>
              <a:cs typeface="Lato Light"/>
              <a:sym typeface="Lato Light"/>
            </a:endParaRPr>
          </a:p>
          <a:p>
            <a:pPr indent="0" lvl="0" marL="0" rtl="0" algn="l">
              <a:spcBef>
                <a:spcPts val="0"/>
              </a:spcBef>
              <a:spcAft>
                <a:spcPts val="0"/>
              </a:spcAft>
              <a:buNone/>
            </a:pPr>
            <a:r>
              <a:t/>
            </a:r>
            <a:endParaRPr sz="1700">
              <a:latin typeface="Lato Light"/>
              <a:ea typeface="Lato Light"/>
              <a:cs typeface="Lato Light"/>
              <a:sym typeface="Lato Light"/>
            </a:endParaRPr>
          </a:p>
          <a:p>
            <a:pPr indent="-336550" lvl="0" marL="457200" rtl="0" algn="l">
              <a:spcBef>
                <a:spcPts val="0"/>
              </a:spcBef>
              <a:spcAft>
                <a:spcPts val="0"/>
              </a:spcAft>
              <a:buSzPts val="1700"/>
              <a:buFont typeface="Lato Light"/>
              <a:buChar char="●"/>
            </a:pPr>
            <a:r>
              <a:rPr lang="en-GB" sz="1700">
                <a:latin typeface="Lato Light"/>
                <a:ea typeface="Lato Light"/>
                <a:cs typeface="Lato Light"/>
                <a:sym typeface="Lato Light"/>
              </a:rPr>
              <a:t>Vocabulary Correction</a:t>
            </a:r>
            <a:endParaRPr sz="1700">
              <a:latin typeface="Lato Light"/>
              <a:ea typeface="Lato Light"/>
              <a:cs typeface="Lato Light"/>
              <a:sym typeface="Lato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0"/>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latin typeface="Lato Light"/>
                <a:ea typeface="Lato Light"/>
                <a:cs typeface="Lato Light"/>
                <a:sym typeface="Lato Light"/>
              </a:rPr>
              <a:t>4️⃣ </a:t>
            </a:r>
            <a:r>
              <a:rPr lang="en-GB" sz="2800">
                <a:solidFill>
                  <a:schemeClr val="dk1"/>
                </a:solidFill>
                <a:latin typeface="Lato Light"/>
                <a:ea typeface="Lato Light"/>
                <a:cs typeface="Lato Light"/>
                <a:sym typeface="Lato Light"/>
              </a:rPr>
              <a:t>Post-processing</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sp>
        <p:nvSpPr>
          <p:cNvPr id="159" name="Google Shape;159;p30"/>
          <p:cNvSpPr txBox="1"/>
          <p:nvPr/>
        </p:nvSpPr>
        <p:spPr>
          <a:xfrm>
            <a:off x="833725" y="1215250"/>
            <a:ext cx="2882700" cy="32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latin typeface="Lato Light"/>
                <a:ea typeface="Lato Light"/>
                <a:cs typeface="Lato Light"/>
                <a:sym typeface="Lato Light"/>
              </a:rPr>
              <a:t>3 quality-checks</a:t>
            </a:r>
            <a:endParaRPr sz="1700">
              <a:latin typeface="Lato Light"/>
              <a:ea typeface="Lato Light"/>
              <a:cs typeface="Lato Light"/>
              <a:sym typeface="Lato Light"/>
            </a:endParaRPr>
          </a:p>
          <a:p>
            <a:pPr indent="0" lvl="0" marL="0" rtl="0" algn="l">
              <a:spcBef>
                <a:spcPts val="0"/>
              </a:spcBef>
              <a:spcAft>
                <a:spcPts val="0"/>
              </a:spcAft>
              <a:buNone/>
            </a:pPr>
            <a:r>
              <a:t/>
            </a:r>
            <a:endParaRPr sz="1700">
              <a:latin typeface="Lato Light"/>
              <a:ea typeface="Lato Light"/>
              <a:cs typeface="Lato Light"/>
              <a:sym typeface="Lato Light"/>
            </a:endParaRPr>
          </a:p>
          <a:p>
            <a:pPr indent="-336550" lvl="0" marL="457200" rtl="0" algn="l">
              <a:spcBef>
                <a:spcPts val="0"/>
              </a:spcBef>
              <a:spcAft>
                <a:spcPts val="0"/>
              </a:spcAft>
              <a:buClr>
                <a:srgbClr val="CCCCCC"/>
              </a:buClr>
              <a:buSzPts val="1700"/>
              <a:buFont typeface="Lato Light"/>
              <a:buChar char="●"/>
            </a:pPr>
            <a:r>
              <a:rPr lang="en-GB" sz="1700">
                <a:solidFill>
                  <a:srgbClr val="CCCCCC"/>
                </a:solidFill>
                <a:latin typeface="Lato Light"/>
                <a:ea typeface="Lato Light"/>
                <a:cs typeface="Lato Light"/>
                <a:sym typeface="Lato Light"/>
              </a:rPr>
              <a:t>Repeated Answers</a:t>
            </a:r>
            <a:endParaRPr sz="1700">
              <a:solidFill>
                <a:srgbClr val="CCCCCC"/>
              </a:solidFill>
              <a:latin typeface="Lato Light"/>
              <a:ea typeface="Lato Light"/>
              <a:cs typeface="Lato Light"/>
              <a:sym typeface="Lato Light"/>
            </a:endParaRPr>
          </a:p>
          <a:p>
            <a:pPr indent="0" lvl="0" marL="0" rtl="0" algn="l">
              <a:spcBef>
                <a:spcPts val="0"/>
              </a:spcBef>
              <a:spcAft>
                <a:spcPts val="0"/>
              </a:spcAft>
              <a:buNone/>
            </a:pPr>
            <a:r>
              <a:t/>
            </a:r>
            <a:endParaRPr sz="1700">
              <a:solidFill>
                <a:srgbClr val="CCCCCC"/>
              </a:solidFill>
              <a:latin typeface="Lato Light"/>
              <a:ea typeface="Lato Light"/>
              <a:cs typeface="Lato Light"/>
              <a:sym typeface="Lato Light"/>
            </a:endParaRPr>
          </a:p>
          <a:p>
            <a:pPr indent="-336550" lvl="0" marL="457200" rtl="0" algn="l">
              <a:spcBef>
                <a:spcPts val="0"/>
              </a:spcBef>
              <a:spcAft>
                <a:spcPts val="0"/>
              </a:spcAft>
              <a:buClr>
                <a:srgbClr val="CCCCCC"/>
              </a:buClr>
              <a:buSzPts val="1700"/>
              <a:buFont typeface="Lato Light"/>
              <a:buChar char="●"/>
            </a:pPr>
            <a:r>
              <a:rPr lang="en-GB" sz="1700">
                <a:solidFill>
                  <a:srgbClr val="CCCCCC"/>
                </a:solidFill>
                <a:latin typeface="Lato Light"/>
                <a:ea typeface="Lato Light"/>
                <a:cs typeface="Lato Light"/>
                <a:sym typeface="Lato Light"/>
              </a:rPr>
              <a:t>Honeypots</a:t>
            </a:r>
            <a:endParaRPr sz="1700">
              <a:solidFill>
                <a:srgbClr val="CCCCCC"/>
              </a:solidFill>
              <a:latin typeface="Lato Light"/>
              <a:ea typeface="Lato Light"/>
              <a:cs typeface="Lato Light"/>
              <a:sym typeface="Lato Light"/>
            </a:endParaRPr>
          </a:p>
          <a:p>
            <a:pPr indent="0" lvl="0" marL="0" rtl="0" algn="l">
              <a:spcBef>
                <a:spcPts val="0"/>
              </a:spcBef>
              <a:spcAft>
                <a:spcPts val="0"/>
              </a:spcAft>
              <a:buNone/>
            </a:pPr>
            <a:r>
              <a:t/>
            </a:r>
            <a:endParaRPr sz="1700">
              <a:latin typeface="Lato Light"/>
              <a:ea typeface="Lato Light"/>
              <a:cs typeface="Lato Light"/>
              <a:sym typeface="Lato Light"/>
            </a:endParaRPr>
          </a:p>
          <a:p>
            <a:pPr indent="-336550" lvl="0" marL="457200" rtl="0" algn="l">
              <a:spcBef>
                <a:spcPts val="0"/>
              </a:spcBef>
              <a:spcAft>
                <a:spcPts val="0"/>
              </a:spcAft>
              <a:buSzPts val="1700"/>
              <a:buFont typeface="Lato Light"/>
              <a:buChar char="●"/>
            </a:pPr>
            <a:r>
              <a:rPr lang="en-GB" sz="1700">
                <a:latin typeface="Lato Light"/>
                <a:ea typeface="Lato Light"/>
                <a:cs typeface="Lato Light"/>
                <a:sym typeface="Lato Light"/>
              </a:rPr>
              <a:t>Vocabulary Correction</a:t>
            </a:r>
            <a:endParaRPr sz="1700">
              <a:latin typeface="Lato Light"/>
              <a:ea typeface="Lato Light"/>
              <a:cs typeface="Lato Light"/>
              <a:sym typeface="Lato Light"/>
            </a:endParaRPr>
          </a:p>
        </p:txBody>
      </p:sp>
      <p:pic>
        <p:nvPicPr>
          <p:cNvPr id="160" name="Google Shape;160;p30"/>
          <p:cNvPicPr preferRelativeResize="0"/>
          <p:nvPr/>
        </p:nvPicPr>
        <p:blipFill>
          <a:blip r:embed="rId3">
            <a:alphaModFix/>
          </a:blip>
          <a:stretch>
            <a:fillRect/>
          </a:stretch>
        </p:blipFill>
        <p:spPr>
          <a:xfrm>
            <a:off x="4829700" y="646650"/>
            <a:ext cx="3396712" cy="3850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1"/>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latin typeface="Lato Light"/>
                <a:ea typeface="Lato Light"/>
                <a:cs typeface="Lato Light"/>
                <a:sym typeface="Lato Light"/>
              </a:rPr>
              <a:t>4️⃣ </a:t>
            </a:r>
            <a:r>
              <a:rPr lang="en-GB" sz="2800">
                <a:solidFill>
                  <a:schemeClr val="dk1"/>
                </a:solidFill>
                <a:latin typeface="Lato Light"/>
                <a:ea typeface="Lato Light"/>
                <a:cs typeface="Lato Light"/>
                <a:sym typeface="Lato Light"/>
              </a:rPr>
              <a:t>Post-processing</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sp>
        <p:nvSpPr>
          <p:cNvPr id="166" name="Google Shape;166;p31"/>
          <p:cNvSpPr txBox="1"/>
          <p:nvPr/>
        </p:nvSpPr>
        <p:spPr>
          <a:xfrm>
            <a:off x="833725" y="1215250"/>
            <a:ext cx="2882700" cy="32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latin typeface="Lato Light"/>
                <a:ea typeface="Lato Light"/>
                <a:cs typeface="Lato Light"/>
                <a:sym typeface="Lato Light"/>
              </a:rPr>
              <a:t>3 quality-checks</a:t>
            </a:r>
            <a:endParaRPr sz="1700">
              <a:latin typeface="Lato Light"/>
              <a:ea typeface="Lato Light"/>
              <a:cs typeface="Lato Light"/>
              <a:sym typeface="Lato Light"/>
            </a:endParaRPr>
          </a:p>
          <a:p>
            <a:pPr indent="0" lvl="0" marL="0" rtl="0" algn="l">
              <a:spcBef>
                <a:spcPts val="0"/>
              </a:spcBef>
              <a:spcAft>
                <a:spcPts val="0"/>
              </a:spcAft>
              <a:buNone/>
            </a:pPr>
            <a:r>
              <a:t/>
            </a:r>
            <a:endParaRPr sz="1700">
              <a:latin typeface="Lato Light"/>
              <a:ea typeface="Lato Light"/>
              <a:cs typeface="Lato Light"/>
              <a:sym typeface="Lato Light"/>
            </a:endParaRPr>
          </a:p>
          <a:p>
            <a:pPr indent="-336550" lvl="0" marL="457200" rtl="0" algn="l">
              <a:spcBef>
                <a:spcPts val="0"/>
              </a:spcBef>
              <a:spcAft>
                <a:spcPts val="0"/>
              </a:spcAft>
              <a:buClr>
                <a:srgbClr val="CCCCCC"/>
              </a:buClr>
              <a:buSzPts val="1700"/>
              <a:buFont typeface="Lato Light"/>
              <a:buChar char="●"/>
            </a:pPr>
            <a:r>
              <a:rPr lang="en-GB" sz="1700">
                <a:solidFill>
                  <a:srgbClr val="CCCCCC"/>
                </a:solidFill>
                <a:latin typeface="Lato Light"/>
                <a:ea typeface="Lato Light"/>
                <a:cs typeface="Lato Light"/>
                <a:sym typeface="Lato Light"/>
              </a:rPr>
              <a:t>Repeated Answers</a:t>
            </a:r>
            <a:endParaRPr sz="1700">
              <a:solidFill>
                <a:srgbClr val="CCCCCC"/>
              </a:solidFill>
              <a:latin typeface="Lato Light"/>
              <a:ea typeface="Lato Light"/>
              <a:cs typeface="Lato Light"/>
              <a:sym typeface="Lato Light"/>
            </a:endParaRPr>
          </a:p>
          <a:p>
            <a:pPr indent="0" lvl="0" marL="0" rtl="0" algn="l">
              <a:spcBef>
                <a:spcPts val="0"/>
              </a:spcBef>
              <a:spcAft>
                <a:spcPts val="0"/>
              </a:spcAft>
              <a:buNone/>
            </a:pPr>
            <a:r>
              <a:t/>
            </a:r>
            <a:endParaRPr sz="1700">
              <a:solidFill>
                <a:srgbClr val="CCCCCC"/>
              </a:solidFill>
              <a:latin typeface="Lato Light"/>
              <a:ea typeface="Lato Light"/>
              <a:cs typeface="Lato Light"/>
              <a:sym typeface="Lato Light"/>
            </a:endParaRPr>
          </a:p>
          <a:p>
            <a:pPr indent="-336550" lvl="0" marL="457200" rtl="0" algn="l">
              <a:spcBef>
                <a:spcPts val="0"/>
              </a:spcBef>
              <a:spcAft>
                <a:spcPts val="0"/>
              </a:spcAft>
              <a:buClr>
                <a:srgbClr val="CCCCCC"/>
              </a:buClr>
              <a:buSzPts val="1700"/>
              <a:buFont typeface="Lato Light"/>
              <a:buChar char="●"/>
            </a:pPr>
            <a:r>
              <a:rPr lang="en-GB" sz="1700">
                <a:solidFill>
                  <a:srgbClr val="CCCCCC"/>
                </a:solidFill>
                <a:latin typeface="Lato Light"/>
                <a:ea typeface="Lato Light"/>
                <a:cs typeface="Lato Light"/>
                <a:sym typeface="Lato Light"/>
              </a:rPr>
              <a:t>Honeypots</a:t>
            </a:r>
            <a:endParaRPr sz="1700">
              <a:solidFill>
                <a:srgbClr val="CCCCCC"/>
              </a:solidFill>
              <a:latin typeface="Lato Light"/>
              <a:ea typeface="Lato Light"/>
              <a:cs typeface="Lato Light"/>
              <a:sym typeface="Lato Light"/>
            </a:endParaRPr>
          </a:p>
          <a:p>
            <a:pPr indent="0" lvl="0" marL="0" rtl="0" algn="l">
              <a:spcBef>
                <a:spcPts val="0"/>
              </a:spcBef>
              <a:spcAft>
                <a:spcPts val="0"/>
              </a:spcAft>
              <a:buNone/>
            </a:pPr>
            <a:r>
              <a:t/>
            </a:r>
            <a:endParaRPr sz="1700">
              <a:latin typeface="Lato Light"/>
              <a:ea typeface="Lato Light"/>
              <a:cs typeface="Lato Light"/>
              <a:sym typeface="Lato Light"/>
            </a:endParaRPr>
          </a:p>
          <a:p>
            <a:pPr indent="-336550" lvl="0" marL="457200" rtl="0" algn="l">
              <a:spcBef>
                <a:spcPts val="0"/>
              </a:spcBef>
              <a:spcAft>
                <a:spcPts val="0"/>
              </a:spcAft>
              <a:buSzPts val="1700"/>
              <a:buFont typeface="Lato Light"/>
              <a:buChar char="●"/>
            </a:pPr>
            <a:r>
              <a:rPr lang="en-GB" sz="1700">
                <a:latin typeface="Lato Light"/>
                <a:ea typeface="Lato Light"/>
                <a:cs typeface="Lato Light"/>
                <a:sym typeface="Lato Light"/>
              </a:rPr>
              <a:t>Vocabulary Correction</a:t>
            </a:r>
            <a:endParaRPr sz="1700">
              <a:latin typeface="Lato Light"/>
              <a:ea typeface="Lato Light"/>
              <a:cs typeface="Lato Light"/>
              <a:sym typeface="Lato Light"/>
            </a:endParaRPr>
          </a:p>
        </p:txBody>
      </p:sp>
      <p:pic>
        <p:nvPicPr>
          <p:cNvPr id="167" name="Google Shape;167;p31"/>
          <p:cNvPicPr preferRelativeResize="0"/>
          <p:nvPr/>
        </p:nvPicPr>
        <p:blipFill>
          <a:blip r:embed="rId3">
            <a:alphaModFix/>
          </a:blip>
          <a:stretch>
            <a:fillRect/>
          </a:stretch>
        </p:blipFill>
        <p:spPr>
          <a:xfrm>
            <a:off x="4387594" y="960900"/>
            <a:ext cx="4293156" cy="3221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nvSpPr>
        <p:spPr>
          <a:xfrm>
            <a:off x="311700" y="106700"/>
            <a:ext cx="8520600" cy="964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4000">
                <a:latin typeface="Lato Light"/>
                <a:ea typeface="Lato Light"/>
                <a:cs typeface="Lato Light"/>
                <a:sym typeface="Lato Light"/>
              </a:rPr>
              <a:t>Table of Content</a:t>
            </a:r>
            <a:endParaRPr sz="4000">
              <a:solidFill>
                <a:srgbClr val="000000"/>
              </a:solidFill>
              <a:latin typeface="Lato Light"/>
              <a:ea typeface="Lato Light"/>
              <a:cs typeface="Lato Light"/>
              <a:sym typeface="Lato Light"/>
            </a:endParaRPr>
          </a:p>
        </p:txBody>
      </p:sp>
      <p:sp>
        <p:nvSpPr>
          <p:cNvPr id="62" name="Google Shape;62;p14"/>
          <p:cNvSpPr txBox="1"/>
          <p:nvPr/>
        </p:nvSpPr>
        <p:spPr>
          <a:xfrm>
            <a:off x="311700" y="1071200"/>
            <a:ext cx="7785000" cy="3416400"/>
          </a:xfrm>
          <a:prstGeom prst="rect">
            <a:avLst/>
          </a:prstGeom>
          <a:noFill/>
          <a:ln>
            <a:noFill/>
          </a:ln>
        </p:spPr>
        <p:txBody>
          <a:bodyPr anchorCtr="0" anchor="t" bIns="91425" lIns="91425" spcFirstLastPara="1" rIns="91425" wrap="square" tIns="91425">
            <a:noAutofit/>
          </a:bodyPr>
          <a:lstStyle/>
          <a:p>
            <a:pPr indent="0" lvl="0" marL="2743200" rtl="0" algn="l">
              <a:lnSpc>
                <a:spcPct val="115000"/>
              </a:lnSpc>
              <a:spcBef>
                <a:spcPts val="0"/>
              </a:spcBef>
              <a:spcAft>
                <a:spcPts val="0"/>
              </a:spcAft>
              <a:buNone/>
            </a:pPr>
            <a:r>
              <a:t/>
            </a:r>
            <a:endParaRPr sz="2100">
              <a:solidFill>
                <a:schemeClr val="dk1"/>
              </a:solidFill>
              <a:latin typeface="Lato Light"/>
              <a:ea typeface="Lato Light"/>
              <a:cs typeface="Lato Light"/>
              <a:sym typeface="Lato Light"/>
            </a:endParaRPr>
          </a:p>
          <a:p>
            <a:pPr indent="0" lvl="0" marL="2743200" rtl="0" algn="l">
              <a:lnSpc>
                <a:spcPct val="115000"/>
              </a:lnSpc>
              <a:spcBef>
                <a:spcPts val="800"/>
              </a:spcBef>
              <a:spcAft>
                <a:spcPts val="0"/>
              </a:spcAft>
              <a:buNone/>
            </a:pPr>
            <a:r>
              <a:rPr lang="en-GB" sz="2100">
                <a:solidFill>
                  <a:schemeClr val="dk1"/>
                </a:solidFill>
                <a:latin typeface="Lato Light"/>
                <a:ea typeface="Lato Light"/>
                <a:cs typeface="Lato Light"/>
                <a:sym typeface="Lato Light"/>
              </a:rPr>
              <a:t>0️⃣ </a:t>
            </a:r>
            <a:r>
              <a:rPr lang="en-GB" sz="2000">
                <a:latin typeface="Lato Light"/>
                <a:ea typeface="Lato Light"/>
                <a:cs typeface="Lato Light"/>
                <a:sym typeface="Lato Light"/>
              </a:rPr>
              <a:t>Introduction</a:t>
            </a:r>
            <a:br>
              <a:rPr lang="en-GB" sz="2000">
                <a:latin typeface="Lato Light"/>
                <a:ea typeface="Lato Light"/>
                <a:cs typeface="Lato Light"/>
                <a:sym typeface="Lato Light"/>
              </a:rPr>
            </a:br>
            <a:r>
              <a:rPr lang="en-GB" sz="2000">
                <a:solidFill>
                  <a:srgbClr val="333333"/>
                </a:solidFill>
                <a:highlight>
                  <a:schemeClr val="lt1"/>
                </a:highlight>
                <a:latin typeface="Lato Light"/>
                <a:ea typeface="Lato Light"/>
                <a:cs typeface="Lato Light"/>
                <a:sym typeface="Lato Light"/>
              </a:rPr>
              <a:t>1️⃣ Emojis Selection</a:t>
            </a:r>
            <a:br>
              <a:rPr lang="en-GB" sz="2000">
                <a:latin typeface="Lato Light"/>
                <a:ea typeface="Lato Light"/>
                <a:cs typeface="Lato Light"/>
                <a:sym typeface="Lato Light"/>
              </a:rPr>
            </a:br>
            <a:r>
              <a:rPr lang="en-GB" sz="2000">
                <a:highlight>
                  <a:srgbClr val="FFFFFF"/>
                </a:highlight>
                <a:latin typeface="Lato Light"/>
                <a:ea typeface="Lato Light"/>
                <a:cs typeface="Lato Light"/>
                <a:sym typeface="Lato Light"/>
              </a:rPr>
              <a:t>2️⃣ Quantity Needs</a:t>
            </a:r>
            <a:br>
              <a:rPr lang="en-GB" sz="2000">
                <a:highlight>
                  <a:srgbClr val="FFFFFF"/>
                </a:highlight>
                <a:latin typeface="Lato Light"/>
                <a:ea typeface="Lato Light"/>
                <a:cs typeface="Lato Light"/>
                <a:sym typeface="Lato Light"/>
              </a:rPr>
            </a:br>
            <a:r>
              <a:rPr lang="en-GB" sz="2000">
                <a:uFill>
                  <a:noFill/>
                </a:uFill>
                <a:latin typeface="Lato Light"/>
                <a:ea typeface="Lato Light"/>
                <a:cs typeface="Lato Light"/>
                <a:sym typeface="Lato Light"/>
                <a:hlinkClick r:id="rId3"/>
              </a:rPr>
              <a:t>3️⃣</a:t>
            </a:r>
            <a:r>
              <a:rPr lang="en-GB" sz="2000">
                <a:latin typeface="Lato Light"/>
                <a:ea typeface="Lato Light"/>
                <a:cs typeface="Lato Light"/>
                <a:sym typeface="Lato Light"/>
              </a:rPr>
              <a:t> Data Collection</a:t>
            </a:r>
            <a:br>
              <a:rPr lang="en-GB" sz="2000">
                <a:latin typeface="Lato Light"/>
                <a:ea typeface="Lato Light"/>
                <a:cs typeface="Lato Light"/>
                <a:sym typeface="Lato Light"/>
              </a:rPr>
            </a:br>
            <a:r>
              <a:rPr lang="en-GB" sz="2100">
                <a:solidFill>
                  <a:schemeClr val="dk1"/>
                </a:solidFill>
                <a:latin typeface="Lato Light"/>
                <a:ea typeface="Lato Light"/>
                <a:cs typeface="Lato Light"/>
                <a:sym typeface="Lato Light"/>
              </a:rPr>
              <a:t>4️⃣ Post-processing</a:t>
            </a:r>
            <a:br>
              <a:rPr lang="en-GB" sz="2100">
                <a:solidFill>
                  <a:schemeClr val="dk1"/>
                </a:solidFill>
                <a:latin typeface="Lato Light"/>
                <a:ea typeface="Lato Light"/>
                <a:cs typeface="Lato Light"/>
                <a:sym typeface="Lato Light"/>
              </a:rPr>
            </a:br>
            <a:r>
              <a:rPr lang="en-GB" sz="2100">
                <a:solidFill>
                  <a:schemeClr val="dk1"/>
                </a:solidFill>
                <a:latin typeface="Lato Light"/>
                <a:ea typeface="Lato Light"/>
                <a:cs typeface="Lato Light"/>
                <a:sym typeface="Lato Light"/>
              </a:rPr>
              <a:t>5️⃣ Validation</a:t>
            </a:r>
            <a:endParaRPr sz="2000">
              <a:latin typeface="Lato Light"/>
              <a:ea typeface="Lato Light"/>
              <a:cs typeface="Lato Light"/>
              <a:sym typeface="Lato Light"/>
            </a:endParaRPr>
          </a:p>
          <a:p>
            <a:pPr indent="0" lvl="0" marL="2286000" rtl="0" algn="l">
              <a:lnSpc>
                <a:spcPct val="115000"/>
              </a:lnSpc>
              <a:spcBef>
                <a:spcPts val="800"/>
              </a:spcBef>
              <a:spcAft>
                <a:spcPts val="0"/>
              </a:spcAft>
              <a:buNone/>
            </a:pPr>
            <a:r>
              <a:t/>
            </a:r>
            <a:endParaRPr sz="2000">
              <a:latin typeface="Lato Light"/>
              <a:ea typeface="Lato Light"/>
              <a:cs typeface="Lato Light"/>
              <a:sym typeface="Lato Light"/>
            </a:endParaRPr>
          </a:p>
          <a:p>
            <a:pPr indent="0" lvl="0" marL="0" rtl="0" algn="l">
              <a:lnSpc>
                <a:spcPct val="115000"/>
              </a:lnSpc>
              <a:spcBef>
                <a:spcPts val="800"/>
              </a:spcBef>
              <a:spcAft>
                <a:spcPts val="0"/>
              </a:spcAft>
              <a:buNone/>
            </a:pPr>
            <a:r>
              <a:t/>
            </a:r>
            <a:endParaRPr sz="2100">
              <a:solidFill>
                <a:schemeClr val="dk1"/>
              </a:solidFill>
            </a:endParaRPr>
          </a:p>
          <a:p>
            <a:pPr indent="0" lvl="0" marL="0" rtl="0" algn="l">
              <a:lnSpc>
                <a:spcPct val="115000"/>
              </a:lnSpc>
              <a:spcBef>
                <a:spcPts val="800"/>
              </a:spcBef>
              <a:spcAft>
                <a:spcPts val="0"/>
              </a:spcAft>
              <a:buNone/>
            </a:pPr>
            <a:r>
              <a:t/>
            </a:r>
            <a:endParaRPr sz="2000">
              <a:latin typeface="Lato Light"/>
              <a:ea typeface="Lato Light"/>
              <a:cs typeface="Lato Light"/>
              <a:sym typeface="Lato Light"/>
            </a:endParaRPr>
          </a:p>
          <a:p>
            <a:pPr indent="0" lvl="0" marL="0" rtl="0" algn="l">
              <a:spcBef>
                <a:spcPts val="800"/>
              </a:spcBef>
              <a:spcAft>
                <a:spcPts val="0"/>
              </a:spcAft>
              <a:buNone/>
            </a:pPr>
            <a:r>
              <a:t/>
            </a:r>
            <a:endParaRPr sz="2000">
              <a:latin typeface="Lato Light"/>
              <a:ea typeface="Lato Light"/>
              <a:cs typeface="Lato Light"/>
              <a:sym typeface="Lato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2"/>
          <p:cNvSpPr txBox="1"/>
          <p:nvPr/>
        </p:nvSpPr>
        <p:spPr>
          <a:xfrm>
            <a:off x="311700" y="1544200"/>
            <a:ext cx="8520600" cy="964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4500">
                <a:solidFill>
                  <a:schemeClr val="dk1"/>
                </a:solidFill>
                <a:latin typeface="Lato Light"/>
                <a:ea typeface="Lato Light"/>
                <a:cs typeface="Lato Light"/>
                <a:sym typeface="Lato Light"/>
              </a:rPr>
              <a:t>5️⃣ Validation</a:t>
            </a:r>
            <a:endParaRPr sz="4500">
              <a:solidFill>
                <a:srgbClr val="000000"/>
              </a:solidFill>
              <a:latin typeface="Lato Light"/>
              <a:ea typeface="Lato Light"/>
              <a:cs typeface="Lato Light"/>
              <a:sym typeface="Lato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pic>
        <p:nvPicPr>
          <p:cNvPr id="177" name="Google Shape;177;p33"/>
          <p:cNvPicPr preferRelativeResize="0"/>
          <p:nvPr/>
        </p:nvPicPr>
        <p:blipFill>
          <a:blip r:embed="rId3">
            <a:alphaModFix/>
          </a:blip>
          <a:stretch>
            <a:fillRect/>
          </a:stretch>
        </p:blipFill>
        <p:spPr>
          <a:xfrm>
            <a:off x="1791450" y="818775"/>
            <a:ext cx="5775275" cy="4111100"/>
          </a:xfrm>
          <a:prstGeom prst="rect">
            <a:avLst/>
          </a:prstGeom>
          <a:noFill/>
          <a:ln>
            <a:noFill/>
          </a:ln>
        </p:spPr>
      </p:pic>
      <p:sp>
        <p:nvSpPr>
          <p:cNvPr id="178" name="Google Shape;178;p33"/>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latin typeface="Lato Light"/>
                <a:ea typeface="Lato Light"/>
                <a:cs typeface="Lato Light"/>
                <a:sym typeface="Lato Light"/>
              </a:rPr>
              <a:t>5️⃣</a:t>
            </a:r>
            <a:r>
              <a:rPr lang="en-GB" sz="2500">
                <a:solidFill>
                  <a:schemeClr val="dk1"/>
                </a:solidFill>
                <a:latin typeface="Lato Light"/>
                <a:ea typeface="Lato Light"/>
                <a:cs typeface="Lato Light"/>
                <a:sym typeface="Lato Light"/>
              </a:rPr>
              <a:t> </a:t>
            </a:r>
            <a:r>
              <a:rPr lang="en-GB" sz="2800">
                <a:solidFill>
                  <a:schemeClr val="dk1"/>
                </a:solidFill>
                <a:latin typeface="Lato Light"/>
                <a:ea typeface="Lato Light"/>
                <a:cs typeface="Lato Light"/>
                <a:sym typeface="Lato Light"/>
              </a:rPr>
              <a:t>Validation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34"/>
          <p:cNvPicPr preferRelativeResize="0"/>
          <p:nvPr/>
        </p:nvPicPr>
        <p:blipFill>
          <a:blip r:embed="rId3">
            <a:alphaModFix/>
          </a:blip>
          <a:stretch>
            <a:fillRect/>
          </a:stretch>
        </p:blipFill>
        <p:spPr>
          <a:xfrm>
            <a:off x="1791452" y="818775"/>
            <a:ext cx="5775276" cy="3997206"/>
          </a:xfrm>
          <a:prstGeom prst="rect">
            <a:avLst/>
          </a:prstGeom>
          <a:noFill/>
          <a:ln>
            <a:noFill/>
          </a:ln>
        </p:spPr>
      </p:pic>
      <p:sp>
        <p:nvSpPr>
          <p:cNvPr id="184" name="Google Shape;184;p34"/>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latin typeface="Lato Light"/>
                <a:ea typeface="Lato Light"/>
                <a:cs typeface="Lato Light"/>
                <a:sym typeface="Lato Light"/>
              </a:rPr>
              <a:t>5️⃣ </a:t>
            </a:r>
            <a:r>
              <a:rPr lang="en-GB" sz="2800">
                <a:solidFill>
                  <a:schemeClr val="dk1"/>
                </a:solidFill>
                <a:latin typeface="Lato Light"/>
                <a:ea typeface="Lato Light"/>
                <a:cs typeface="Lato Light"/>
                <a:sym typeface="Lato Light"/>
              </a:rPr>
              <a:t>Validation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5"/>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latin typeface="Lato Light"/>
                <a:ea typeface="Lato Light"/>
                <a:cs typeface="Lato Light"/>
                <a:sym typeface="Lato Light"/>
              </a:rPr>
              <a:t>5️⃣ </a:t>
            </a:r>
            <a:r>
              <a:rPr lang="en-GB" sz="2800">
                <a:solidFill>
                  <a:schemeClr val="dk1"/>
                </a:solidFill>
                <a:latin typeface="Lato Light"/>
                <a:ea typeface="Lato Light"/>
                <a:cs typeface="Lato Light"/>
                <a:sym typeface="Lato Light"/>
              </a:rPr>
              <a:t>Validation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pic>
        <p:nvPicPr>
          <p:cNvPr id="190" name="Google Shape;190;p35"/>
          <p:cNvPicPr preferRelativeResize="0"/>
          <p:nvPr/>
        </p:nvPicPr>
        <p:blipFill>
          <a:blip r:embed="rId3">
            <a:alphaModFix/>
          </a:blip>
          <a:stretch>
            <a:fillRect/>
          </a:stretch>
        </p:blipFill>
        <p:spPr>
          <a:xfrm>
            <a:off x="679830" y="1098500"/>
            <a:ext cx="7784325" cy="30841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6"/>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latin typeface="Lato Light"/>
                <a:ea typeface="Lato Light"/>
                <a:cs typeface="Lato Light"/>
                <a:sym typeface="Lato Light"/>
              </a:rPr>
              <a:t>5️⃣ </a:t>
            </a:r>
            <a:r>
              <a:rPr lang="en-GB" sz="2800">
                <a:solidFill>
                  <a:schemeClr val="dk1"/>
                </a:solidFill>
                <a:latin typeface="Lato Light"/>
                <a:ea typeface="Lato Light"/>
                <a:cs typeface="Lato Light"/>
                <a:sym typeface="Lato Light"/>
              </a:rPr>
              <a:t>Validation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pic>
        <p:nvPicPr>
          <p:cNvPr id="196" name="Google Shape;196;p36"/>
          <p:cNvPicPr preferRelativeResize="0"/>
          <p:nvPr/>
        </p:nvPicPr>
        <p:blipFill>
          <a:blip r:embed="rId3">
            <a:alphaModFix/>
          </a:blip>
          <a:stretch>
            <a:fillRect/>
          </a:stretch>
        </p:blipFill>
        <p:spPr>
          <a:xfrm>
            <a:off x="1559812" y="988500"/>
            <a:ext cx="6024378" cy="30121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7"/>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latin typeface="Lato Light"/>
                <a:ea typeface="Lato Light"/>
                <a:cs typeface="Lato Light"/>
                <a:sym typeface="Lato Light"/>
              </a:rPr>
              <a:t>5️⃣ </a:t>
            </a:r>
            <a:r>
              <a:rPr lang="en-GB" sz="2800">
                <a:solidFill>
                  <a:schemeClr val="dk1"/>
                </a:solidFill>
                <a:latin typeface="Lato Light"/>
                <a:ea typeface="Lato Light"/>
                <a:cs typeface="Lato Light"/>
                <a:sym typeface="Lato Light"/>
              </a:rPr>
              <a:t>Validation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pic>
        <p:nvPicPr>
          <p:cNvPr id="202" name="Google Shape;202;p37"/>
          <p:cNvPicPr preferRelativeResize="0"/>
          <p:nvPr/>
        </p:nvPicPr>
        <p:blipFill>
          <a:blip r:embed="rId3">
            <a:alphaModFix/>
          </a:blip>
          <a:stretch>
            <a:fillRect/>
          </a:stretch>
        </p:blipFill>
        <p:spPr>
          <a:xfrm>
            <a:off x="2722925" y="200660"/>
            <a:ext cx="2920075" cy="4742177"/>
          </a:xfrm>
          <a:prstGeom prst="rect">
            <a:avLst/>
          </a:prstGeom>
          <a:noFill/>
          <a:ln>
            <a:noFill/>
          </a:ln>
        </p:spPr>
      </p:pic>
      <p:pic>
        <p:nvPicPr>
          <p:cNvPr id="203" name="Google Shape;203;p37"/>
          <p:cNvPicPr preferRelativeResize="0"/>
          <p:nvPr/>
        </p:nvPicPr>
        <p:blipFill>
          <a:blip r:embed="rId4">
            <a:alphaModFix/>
          </a:blip>
          <a:stretch>
            <a:fillRect/>
          </a:stretch>
        </p:blipFill>
        <p:spPr>
          <a:xfrm>
            <a:off x="5487553" y="167062"/>
            <a:ext cx="2920075" cy="4809376"/>
          </a:xfrm>
          <a:prstGeom prst="rect">
            <a:avLst/>
          </a:prstGeom>
          <a:noFill/>
          <a:ln>
            <a:noFill/>
          </a:ln>
        </p:spPr>
      </p:pic>
      <p:sp>
        <p:nvSpPr>
          <p:cNvPr id="204" name="Google Shape;204;p37"/>
          <p:cNvSpPr txBox="1"/>
          <p:nvPr/>
        </p:nvSpPr>
        <p:spPr>
          <a:xfrm>
            <a:off x="438050" y="1879350"/>
            <a:ext cx="2063100" cy="118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Light"/>
                <a:ea typeface="Lato Light"/>
                <a:cs typeface="Lato Light"/>
                <a:sym typeface="Lato Light"/>
              </a:rPr>
              <a:t>Word2vec embedding</a:t>
            </a:r>
            <a:endParaRPr>
              <a:latin typeface="Lato Light"/>
              <a:ea typeface="Lato Light"/>
              <a:cs typeface="Lato Light"/>
              <a:sym typeface="Lato 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8"/>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latin typeface="Lato Light"/>
                <a:ea typeface="Lato Light"/>
                <a:cs typeface="Lato Light"/>
                <a:sym typeface="Lato Light"/>
              </a:rPr>
              <a:t>5️⃣ </a:t>
            </a:r>
            <a:r>
              <a:rPr lang="en-GB" sz="2800">
                <a:solidFill>
                  <a:schemeClr val="dk1"/>
                </a:solidFill>
                <a:latin typeface="Lato Light"/>
                <a:ea typeface="Lato Light"/>
                <a:cs typeface="Lato Light"/>
                <a:sym typeface="Lato Light"/>
              </a:rPr>
              <a:t>Validation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sp>
        <p:nvSpPr>
          <p:cNvPr id="210" name="Google Shape;210;p38"/>
          <p:cNvSpPr txBox="1"/>
          <p:nvPr/>
        </p:nvSpPr>
        <p:spPr>
          <a:xfrm>
            <a:off x="438050" y="1879350"/>
            <a:ext cx="2063100" cy="118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Light"/>
                <a:ea typeface="Lato Light"/>
                <a:cs typeface="Lato Light"/>
                <a:sym typeface="Lato Light"/>
              </a:rPr>
              <a:t>Bert embedding (last attention layer)</a:t>
            </a:r>
            <a:endParaRPr>
              <a:latin typeface="Lato Light"/>
              <a:ea typeface="Lato Light"/>
              <a:cs typeface="Lato Light"/>
              <a:sym typeface="Lato Light"/>
            </a:endParaRPr>
          </a:p>
        </p:txBody>
      </p:sp>
      <p:pic>
        <p:nvPicPr>
          <p:cNvPr id="211" name="Google Shape;211;p38"/>
          <p:cNvPicPr preferRelativeResize="0"/>
          <p:nvPr/>
        </p:nvPicPr>
        <p:blipFill>
          <a:blip r:embed="rId3">
            <a:alphaModFix/>
          </a:blip>
          <a:stretch>
            <a:fillRect/>
          </a:stretch>
        </p:blipFill>
        <p:spPr>
          <a:xfrm>
            <a:off x="2831600" y="103437"/>
            <a:ext cx="2975675" cy="4889013"/>
          </a:xfrm>
          <a:prstGeom prst="rect">
            <a:avLst/>
          </a:prstGeom>
          <a:noFill/>
          <a:ln>
            <a:noFill/>
          </a:ln>
        </p:spPr>
      </p:pic>
      <p:pic>
        <p:nvPicPr>
          <p:cNvPr id="212" name="Google Shape;212;p38"/>
          <p:cNvPicPr preferRelativeResize="0"/>
          <p:nvPr/>
        </p:nvPicPr>
        <p:blipFill>
          <a:blip r:embed="rId4">
            <a:alphaModFix/>
          </a:blip>
          <a:stretch>
            <a:fillRect/>
          </a:stretch>
        </p:blipFill>
        <p:spPr>
          <a:xfrm>
            <a:off x="5700451" y="151038"/>
            <a:ext cx="2975675" cy="484142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9"/>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dk1"/>
                </a:solidFill>
                <a:latin typeface="Lato Light"/>
                <a:ea typeface="Lato Light"/>
                <a:cs typeface="Lato Light"/>
                <a:sym typeface="Lato Light"/>
              </a:rPr>
              <a:t>5️⃣ </a:t>
            </a:r>
            <a:r>
              <a:rPr lang="en-GB" sz="2800">
                <a:solidFill>
                  <a:schemeClr val="dk1"/>
                </a:solidFill>
                <a:latin typeface="Lato Light"/>
                <a:ea typeface="Lato Light"/>
                <a:cs typeface="Lato Light"/>
                <a:sym typeface="Lato Light"/>
              </a:rPr>
              <a:t>Conclusion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sp>
        <p:nvSpPr>
          <p:cNvPr id="218" name="Google Shape;218;p39"/>
          <p:cNvSpPr txBox="1"/>
          <p:nvPr/>
        </p:nvSpPr>
        <p:spPr>
          <a:xfrm>
            <a:off x="791300" y="1596750"/>
            <a:ext cx="6916200" cy="2430600"/>
          </a:xfrm>
          <a:prstGeom prst="rect">
            <a:avLst/>
          </a:prstGeom>
          <a:noFill/>
          <a:ln>
            <a:noFill/>
          </a:ln>
        </p:spPr>
        <p:txBody>
          <a:bodyPr anchorCtr="0" anchor="t" bIns="91425" lIns="91425" spcFirstLastPara="1" rIns="91425" wrap="square" tIns="91425">
            <a:noAutofit/>
          </a:bodyPr>
          <a:lstStyle/>
          <a:p>
            <a:pPr indent="-361950" lvl="0" marL="457200" rtl="0" algn="just">
              <a:spcBef>
                <a:spcPts val="0"/>
              </a:spcBef>
              <a:spcAft>
                <a:spcPts val="0"/>
              </a:spcAft>
              <a:buSzPts val="2100"/>
              <a:buFont typeface="Lato Light"/>
              <a:buChar char="●"/>
            </a:pPr>
            <a:r>
              <a:rPr lang="en-GB" sz="2100">
                <a:latin typeface="Lato Light"/>
                <a:ea typeface="Lato Light"/>
                <a:cs typeface="Lato Light"/>
                <a:sym typeface="Lato Light"/>
              </a:rPr>
              <a:t>Dataset readily available</a:t>
            </a:r>
            <a:br>
              <a:rPr lang="en-GB" sz="2100">
                <a:latin typeface="Lato Light"/>
                <a:ea typeface="Lato Light"/>
                <a:cs typeface="Lato Light"/>
                <a:sym typeface="Lato Light"/>
              </a:rPr>
            </a:br>
            <a:endParaRPr sz="2100">
              <a:latin typeface="Lato Light"/>
              <a:ea typeface="Lato Light"/>
              <a:cs typeface="Lato Light"/>
              <a:sym typeface="Lato Light"/>
            </a:endParaRPr>
          </a:p>
          <a:p>
            <a:pPr indent="-361950" lvl="0" marL="457200" rtl="0" algn="l">
              <a:spcBef>
                <a:spcPts val="0"/>
              </a:spcBef>
              <a:spcAft>
                <a:spcPts val="0"/>
              </a:spcAft>
              <a:buSzPts val="2100"/>
              <a:buFont typeface="Lato Light"/>
              <a:buChar char="●"/>
            </a:pPr>
            <a:r>
              <a:rPr lang="en-GB" sz="2100">
                <a:latin typeface="Lato Light"/>
                <a:ea typeface="Lato Light"/>
                <a:cs typeface="Lato Light"/>
                <a:sym typeface="Lato Light"/>
              </a:rPr>
              <a:t>Would be interesting to implement a model-agnostic wrapper around BERT that takes these embeddings into account for emojis tokens</a:t>
            </a:r>
            <a:endParaRPr sz="2100">
              <a:latin typeface="Lato Light"/>
              <a:ea typeface="Lato Light"/>
              <a:cs typeface="Lato Light"/>
              <a:sym typeface="Lato 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p40"/>
          <p:cNvPicPr preferRelativeResize="0"/>
          <p:nvPr/>
        </p:nvPicPr>
        <p:blipFill>
          <a:blip r:embed="rId3">
            <a:alphaModFix/>
          </a:blip>
          <a:stretch>
            <a:fillRect/>
          </a:stretch>
        </p:blipFill>
        <p:spPr>
          <a:xfrm>
            <a:off x="686783" y="1285223"/>
            <a:ext cx="7770424" cy="3391950"/>
          </a:xfrm>
          <a:prstGeom prst="rect">
            <a:avLst/>
          </a:prstGeom>
          <a:noFill/>
          <a:ln>
            <a:noFill/>
          </a:ln>
        </p:spPr>
      </p:pic>
      <p:sp>
        <p:nvSpPr>
          <p:cNvPr id="224" name="Google Shape;224;p40"/>
          <p:cNvSpPr txBox="1"/>
          <p:nvPr/>
        </p:nvSpPr>
        <p:spPr>
          <a:xfrm>
            <a:off x="230000" y="644400"/>
            <a:ext cx="8520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500">
                <a:solidFill>
                  <a:schemeClr val="dk1"/>
                </a:solidFill>
                <a:latin typeface="Lato Light"/>
                <a:ea typeface="Lato Light"/>
                <a:cs typeface="Lato Light"/>
                <a:sym typeface="Lato Light"/>
              </a:rPr>
              <a:t> </a:t>
            </a:r>
            <a:r>
              <a:rPr lang="en-GB" sz="2800">
                <a:solidFill>
                  <a:schemeClr val="dk1"/>
                </a:solidFill>
                <a:latin typeface="Lato Light"/>
                <a:ea typeface="Lato Light"/>
                <a:cs typeface="Lato Light"/>
                <a:sym typeface="Lato Light"/>
              </a:rPr>
              <a:t>Thank you for your attention!</a:t>
            </a:r>
            <a:endParaRPr sz="2800">
              <a:solidFill>
                <a:schemeClr val="dk1"/>
              </a:solidFill>
              <a:latin typeface="Lato Light"/>
              <a:ea typeface="Lato Light"/>
              <a:cs typeface="Lato Light"/>
              <a:sym typeface="Lato Light"/>
            </a:endParaRPr>
          </a:p>
          <a:p>
            <a:pPr indent="0" lvl="0" marL="0" rtl="0" algn="l">
              <a:spcBef>
                <a:spcPts val="0"/>
              </a:spcBef>
              <a:spcAft>
                <a:spcPts val="0"/>
              </a:spcAft>
              <a:buNone/>
            </a:pPr>
            <a:r>
              <a:t/>
            </a:r>
            <a:endParaRPr sz="2500">
              <a:solidFill>
                <a:schemeClr val="dk1"/>
              </a:solidFill>
              <a:highlight>
                <a:srgbClr val="FFFFFF"/>
              </a:highlight>
              <a:latin typeface="Lato Light"/>
              <a:ea typeface="Lato Light"/>
              <a:cs typeface="Lato Light"/>
              <a:sym typeface="Lato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Lato Light"/>
                <a:ea typeface="Lato Light"/>
                <a:cs typeface="Lato Light"/>
                <a:sym typeface="Lato Light"/>
              </a:rPr>
              <a:t>    </a:t>
            </a:r>
            <a:r>
              <a:rPr lang="en-GB" sz="2500">
                <a:solidFill>
                  <a:schemeClr val="dk1"/>
                </a:solidFill>
                <a:latin typeface="Lato Light"/>
                <a:ea typeface="Lato Light"/>
                <a:cs typeface="Lato Light"/>
                <a:sym typeface="Lato Light"/>
              </a:rPr>
              <a:t>0️⃣</a:t>
            </a:r>
            <a:r>
              <a:rPr lang="en-GB" sz="2100">
                <a:solidFill>
                  <a:schemeClr val="dk1"/>
                </a:solidFill>
                <a:latin typeface="Lato Light"/>
                <a:ea typeface="Lato Light"/>
                <a:cs typeface="Lato Light"/>
                <a:sym typeface="Lato Light"/>
              </a:rPr>
              <a:t> </a:t>
            </a:r>
            <a:r>
              <a:rPr lang="en-GB" sz="2800">
                <a:latin typeface="Lato Light"/>
                <a:ea typeface="Lato Light"/>
                <a:cs typeface="Lato Light"/>
                <a:sym typeface="Lato Light"/>
              </a:rPr>
              <a:t>Introduction</a:t>
            </a:r>
            <a:endParaRPr sz="2800">
              <a:solidFill>
                <a:srgbClr val="000000"/>
              </a:solidFill>
              <a:latin typeface="Lato Light"/>
              <a:ea typeface="Lato Light"/>
              <a:cs typeface="Lato Light"/>
              <a:sym typeface="Lato Light"/>
            </a:endParaRPr>
          </a:p>
        </p:txBody>
      </p:sp>
      <p:sp>
        <p:nvSpPr>
          <p:cNvPr id="68" name="Google Shape;68;p15"/>
          <p:cNvSpPr txBox="1"/>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333333"/>
                </a:solidFill>
                <a:highlight>
                  <a:srgbClr val="FFFFFF"/>
                </a:highlight>
              </a:rPr>
              <a:t>🙂</a:t>
            </a:r>
            <a:endParaRPr sz="1200">
              <a:solidFill>
                <a:srgbClr val="000000"/>
              </a:solidFill>
              <a:latin typeface="Lato Light"/>
              <a:ea typeface="Lato Light"/>
              <a:cs typeface="Lato Light"/>
              <a:sym typeface="Lato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333333"/>
                </a:solidFill>
                <a:highlight>
                  <a:srgbClr val="FFFFFF"/>
                </a:highlight>
              </a:rPr>
              <a:t>🙂</a:t>
            </a:r>
            <a:r>
              <a:rPr lang="en-GB" sz="1100">
                <a:solidFill>
                  <a:schemeClr val="dk1"/>
                </a:solidFill>
                <a:highlight>
                  <a:srgbClr val="FFFFFF"/>
                </a:highlight>
              </a:rPr>
              <a:t>😂😭❤😍✨🤣🏻🔥💕💜👏🙏💙😊♥♀💖🥺‼👍🥰💛🎉😘☺🤔♂💦🏼💗🎁💚🏽😁😆👇💓🤦🌸💔😅🏾🙌💪😔🙄👉❗😢👀🖤😎🌹🇸👌💞😉😳😩💀🤗🎶✌😱🏆❣🌟😌🇺🤷💥🤤🇷😇🚨⭐😋😡✔💘🤩🐰😈💋💯🔴✅😏🤪▶⚠🙇☀🇪🤭🇦🌈🙈🎊😄💫👑⚡🙂😜🎵🍀➡😀🧡😃🙋🌻🙃🥳🎂⬇✊🇳⚽🤧🗣💃🐶🇹👊😤📸🇬🍑😒🦋🐥😫🌷❌🐯🇧❄😴🇨👋🇵🍃🌺🇮🏿😝☹💢👩📍🌼⚪💝💐🎥💰🏃🐱😚😻💎🎄🍓😣😪😬🙆😑©✋🤮🎀👈🌿♻👨🎈⁉📷🌙😥✈🇰😹🇲🥴🤘🤡🔵🤯😞📣🌚☁☝🤢👅💨📢📌🍆🐻🌕🍒🕊☕▪🥵📱❓🤙🚀🌱📺😐🤬🙊🌞🎤🔞🌑🦁😠🌴🌊😛🤟💧😓🔗💸🔁⚫💭🕯👧🤞🤝🇩🇭🎧💩🤫💌🕺🐾🇴😲😰👦👼😖🎬🧐🤠💵😕🇱🔸😮🔹🐹⭕➖👶🍁🐍🆘⏰🖕🚶💁💤🍫📹🔻💟✍😶🍊🇫🥀🎅⤵🤲🔔🇻☑😵🍻🤓🍎🐷👁💡🎼💣🏳🇯🌎👻🌌🐐🙅🤑☠🍺🍭😙🎯🍼💍😨♨👆📽📲🐝🔊🇽🏀🔪🚫☘🍂💅🔫📚🔘🚩🦊🌳⤴☎🐨🐣🍌🐢🥇🌘🐸😯☔🔄👤🦄🌒🥂❕🌝🐈🇿🍕📝🎆🔃♦👄🐿🐟♠😗😷🌖🧚⚔🌲🐺🍾🇾🔝🍋🌍🐕🍷🐦⚾🌗™🕷🍬🎸🌔🥶⚜🐼🍇🌓🦅🌾☄🎙👸💬😟🙁®🗓🎓🤐🐬🖐▫👥🌧☃⏩🧸🍯🎨👐🔮🏁🏴🍰🔷💏🍜💻🐧⌚🎮📰🤚🔽💉🌠👽💄📎🐤🛑✴🍣🔺🎍🇼📻🍉📞🍄💆🌀😸🐘✖🍔🐉🦈🤕🔶🏠💿👿🏅♣⬅🔜🍿🎃🗳🍦🚗😽🌶🍞📩⛄😿💮🍵🍪⛔⬆🌪🍗💠🌏🤒🌵⬛😧✏🐭🐳🆚🐙📮🔆👹👮🐊🌰🦍🍅🥕🚘🌃👠🔒⬜📈👫👙🦀📊🏖🔰🎻🕸🤰◀🎩🛫⚰🐴📖🎹🏟🎇🍨🍏🏝✂🥁📆⏱🍳🐎🤥🙀📅🍩🍖🆕👣🤴🎗🎞🐽🍚✳😺🏹👺🥊🙉🦇💊⏳😦🐇🍴🐑🏈🆓👾😼👯🔐🍹🗿🌐❇🌅🔎⚓🏄🐀🎟↗🏫🐒◾➰👭🎫🤸🧠🎭🦌🏍🤜✝👂💑🦖🤛🐔🧿➕👓🍙🥤⛓🤖🔱🌤◼❔🐜🇶☂🍡🗞🍥🖇👕🚂🧢🌨🏡🍮🐮🍍🍸👱🍟🥑🦐🐠🍈🐞🍛👬🤳↪🍧🚌🅾👔🎾👃🥚⛰🦉⏬🐄🅱🦆🔍🐓🖖🥖🔙🥃🏊↔🐖🦑🌬⚖🐋◽✒🏋🎲✉🥛💴🗡🥩🛍🕋👟🚮💲🧀🥈🍽🐲🕶🌛🌽🏵↘📀⛅🚙🎖🔑🐗💳📦🥓🚴↙🎋🧜👴🦃🔨🚒🏮☪🌄🅰⛈🛸🗝🐵❎💼🥋🖋🧔🌋🍝🗻🥞🥉🛬⛱📗👰🗽💒🥝🐚🆗📜🎺🛒📕🎪🥒🎰🛡🔟🐏🚦🐂👗🔛🔅☮🧟🚲🚔🍐🔖🍶👵🏏🚑🥦🥄🥟🧘✡🍤📡📏🏐⛵🌜♾🚧🕵⚕🦒◻📁🆙🥔🐅🏰♋🔋💶🥜🚃🏩🗨🚿🧙😾📃🎷Ⓜ🎌🃏🎡🖥👢🕹🐩🦎🐛🔓⛳🏇🎐🚁🖌🐆📛🏎🍠🦰🎏🧨📋🎱⌛🧒🌇🏷🚺🌫📉⚙🌮🔲🔌⏪🧑📥🔬🏌💇🚚🗼🍲☯🥐🍱🉐☢🕒🚄🐌👒⏏🕴🙎🐡🌂🎠🧞🏉🤵🚓🖼🙍🚢🎣👘🖊🧧🈶🕌↩🅿🌭🛎🥗🧦👪🔈🌡⛽🏥📼📄🦔👷👖🦸🔳ℹ📿🧁🕰🎦👞♿🗺🏒🎒⛸📂📬📨♊🧤🔕🦱📧🤱🏞🌥🦕🖍🔂🛌🏔🔧↖🗑🎢🎳〽🦂🛁👳⛹🧩🕐🧬🌩☣🥪💈🈁📯🗯🆒🔀💷🕛🧛🦗🏜♈🥅🛩↕🔉🏛🥬🚕🚽📘🦵♉🐃⚒🦜🔼🍢🚛🥢🚅🌦🛀⛪🛳🏨🧣🛏🛵</a:t>
            </a:r>
            <a:endParaRPr sz="1200">
              <a:solidFill>
                <a:srgbClr val="333333"/>
              </a:solidFill>
              <a:highlight>
                <a:srgbClr val="FFFFFF"/>
              </a:highlight>
            </a:endParaRPr>
          </a:p>
        </p:txBody>
      </p:sp>
      <p:sp>
        <p:nvSpPr>
          <p:cNvPr id="74" name="Google Shape;74;p16"/>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Lato Light"/>
                <a:ea typeface="Lato Light"/>
                <a:cs typeface="Lato Light"/>
                <a:sym typeface="Lato Light"/>
              </a:rPr>
              <a:t>    </a:t>
            </a:r>
            <a:r>
              <a:rPr lang="en-GB" sz="2500">
                <a:solidFill>
                  <a:schemeClr val="dk1"/>
                </a:solidFill>
                <a:latin typeface="Lato Light"/>
                <a:ea typeface="Lato Light"/>
                <a:cs typeface="Lato Light"/>
                <a:sym typeface="Lato Light"/>
              </a:rPr>
              <a:t>0️⃣</a:t>
            </a:r>
            <a:r>
              <a:rPr lang="en-GB" sz="2100">
                <a:solidFill>
                  <a:schemeClr val="dk1"/>
                </a:solidFill>
                <a:latin typeface="Lato Light"/>
                <a:ea typeface="Lato Light"/>
                <a:cs typeface="Lato Light"/>
                <a:sym typeface="Lato Light"/>
              </a:rPr>
              <a:t> </a:t>
            </a:r>
            <a:r>
              <a:rPr lang="en-GB" sz="2800">
                <a:latin typeface="Lato Light"/>
                <a:ea typeface="Lato Light"/>
                <a:cs typeface="Lato Light"/>
                <a:sym typeface="Lato Light"/>
              </a:rPr>
              <a:t>Introduction</a:t>
            </a:r>
            <a:endParaRPr sz="2800">
              <a:solidFill>
                <a:srgbClr val="000000"/>
              </a:solidFill>
              <a:latin typeface="Lato Light"/>
              <a:ea typeface="Lato Light"/>
              <a:cs typeface="Lato Light"/>
              <a:sym typeface="Lato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dk1"/>
                </a:solidFill>
                <a:latin typeface="Lato Light"/>
                <a:ea typeface="Lato Light"/>
                <a:cs typeface="Lato Light"/>
                <a:sym typeface="Lato Light"/>
              </a:rPr>
              <a:t>    </a:t>
            </a:r>
            <a:r>
              <a:rPr lang="en-GB" sz="2500">
                <a:solidFill>
                  <a:schemeClr val="dk1"/>
                </a:solidFill>
                <a:latin typeface="Lato Light"/>
                <a:ea typeface="Lato Light"/>
                <a:cs typeface="Lato Light"/>
                <a:sym typeface="Lato Light"/>
              </a:rPr>
              <a:t>0️⃣</a:t>
            </a:r>
            <a:r>
              <a:rPr lang="en-GB" sz="2100">
                <a:solidFill>
                  <a:schemeClr val="dk1"/>
                </a:solidFill>
                <a:latin typeface="Lato Light"/>
                <a:ea typeface="Lato Light"/>
                <a:cs typeface="Lato Light"/>
                <a:sym typeface="Lato Light"/>
              </a:rPr>
              <a:t> </a:t>
            </a:r>
            <a:r>
              <a:rPr lang="en-GB" sz="2800">
                <a:latin typeface="Lato Light"/>
                <a:ea typeface="Lato Light"/>
                <a:cs typeface="Lato Light"/>
                <a:sym typeface="Lato Light"/>
              </a:rPr>
              <a:t>Introduction</a:t>
            </a:r>
            <a:endParaRPr sz="2800">
              <a:solidFill>
                <a:srgbClr val="000000"/>
              </a:solidFill>
              <a:latin typeface="Lato Light"/>
              <a:ea typeface="Lato Light"/>
              <a:cs typeface="Lato Light"/>
              <a:sym typeface="Lato Light"/>
            </a:endParaRPr>
          </a:p>
        </p:txBody>
      </p:sp>
      <p:sp>
        <p:nvSpPr>
          <p:cNvPr id="80" name="Google Shape;80;p17"/>
          <p:cNvSpPr txBox="1"/>
          <p:nvPr/>
        </p:nvSpPr>
        <p:spPr>
          <a:xfrm>
            <a:off x="311700" y="1988425"/>
            <a:ext cx="8520600" cy="9840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Lato Light"/>
              <a:buChar char="●"/>
            </a:pPr>
            <a:r>
              <a:rPr lang="en-GB" sz="1600">
                <a:latin typeface="Lato Light"/>
                <a:ea typeface="Lato Light"/>
                <a:cs typeface="Lato Light"/>
                <a:sym typeface="Lato Light"/>
              </a:rPr>
              <a:t>The data is gathered using google forms / MTurk</a:t>
            </a:r>
            <a:endParaRPr sz="1600">
              <a:latin typeface="Lato Light"/>
              <a:ea typeface="Lato Light"/>
              <a:cs typeface="Lato Light"/>
              <a:sym typeface="Lato Light"/>
            </a:endParaRPr>
          </a:p>
          <a:p>
            <a:pPr indent="0" lvl="0" marL="457200" rtl="0" algn="l">
              <a:spcBef>
                <a:spcPts val="0"/>
              </a:spcBef>
              <a:spcAft>
                <a:spcPts val="0"/>
              </a:spcAft>
              <a:buNone/>
            </a:pPr>
            <a:r>
              <a:t/>
            </a:r>
            <a:endParaRPr sz="1600">
              <a:latin typeface="Lato Light"/>
              <a:ea typeface="Lato Light"/>
              <a:cs typeface="Lato Light"/>
              <a:sym typeface="Lato Light"/>
            </a:endParaRPr>
          </a:p>
          <a:p>
            <a:pPr indent="-330200" lvl="0" marL="457200" rtl="0" algn="l">
              <a:spcBef>
                <a:spcPts val="0"/>
              </a:spcBef>
              <a:spcAft>
                <a:spcPts val="0"/>
              </a:spcAft>
              <a:buSzPts val="1600"/>
              <a:buFont typeface="Lato Light"/>
              <a:buChar char="●"/>
            </a:pPr>
            <a:r>
              <a:rPr lang="en-GB" sz="1600">
                <a:latin typeface="Lato Light"/>
                <a:ea typeface="Lato Light"/>
                <a:cs typeface="Lato Light"/>
                <a:sym typeface="Lato Light"/>
              </a:rPr>
              <a:t>Each emoji is described by 3 distinct words</a:t>
            </a:r>
            <a:endParaRPr sz="1600">
              <a:latin typeface="Lato Light"/>
              <a:ea typeface="Lato Light"/>
              <a:cs typeface="Lato Light"/>
              <a:sym typeface="Lato Light"/>
            </a:endParaRPr>
          </a:p>
          <a:p>
            <a:pPr indent="0" lvl="0" marL="457200" rtl="0" algn="l">
              <a:spcBef>
                <a:spcPts val="0"/>
              </a:spcBef>
              <a:spcAft>
                <a:spcPts val="0"/>
              </a:spcAft>
              <a:buNone/>
            </a:pPr>
            <a:r>
              <a:t/>
            </a:r>
            <a:endParaRPr sz="1600">
              <a:latin typeface="Lato Light"/>
              <a:ea typeface="Lato Light"/>
              <a:cs typeface="Lato Light"/>
              <a:sym typeface="Lato Light"/>
            </a:endParaRPr>
          </a:p>
          <a:p>
            <a:pPr indent="-330200" lvl="0" marL="457200" rtl="0" algn="l">
              <a:spcBef>
                <a:spcPts val="0"/>
              </a:spcBef>
              <a:spcAft>
                <a:spcPts val="0"/>
              </a:spcAft>
              <a:buSzPts val="1600"/>
              <a:buFont typeface="Lato Light"/>
              <a:buChar char="●"/>
            </a:pPr>
            <a:r>
              <a:rPr lang="en-GB" sz="1600">
                <a:latin typeface="Lato Light"/>
                <a:ea typeface="Lato Light"/>
                <a:cs typeface="Lato Light"/>
                <a:sym typeface="Lato Light"/>
              </a:rPr>
              <a:t>An App script program generates the forms</a:t>
            </a:r>
            <a:endParaRPr sz="1600">
              <a:latin typeface="Lato Light"/>
              <a:ea typeface="Lato Light"/>
              <a:cs typeface="Lato Light"/>
              <a:sym typeface="Lato Light"/>
            </a:endParaRPr>
          </a:p>
        </p:txBody>
      </p:sp>
      <p:pic>
        <p:nvPicPr>
          <p:cNvPr id="81" name="Google Shape;81;p17"/>
          <p:cNvPicPr preferRelativeResize="0"/>
          <p:nvPr/>
        </p:nvPicPr>
        <p:blipFill>
          <a:blip r:embed="rId3">
            <a:alphaModFix/>
          </a:blip>
          <a:stretch>
            <a:fillRect/>
          </a:stretch>
        </p:blipFill>
        <p:spPr>
          <a:xfrm>
            <a:off x="5275875" y="1152475"/>
            <a:ext cx="3455465" cy="3217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nvSpPr>
        <p:spPr>
          <a:xfrm>
            <a:off x="311700" y="1544200"/>
            <a:ext cx="8520600" cy="964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4500">
                <a:solidFill>
                  <a:srgbClr val="333333"/>
                </a:solidFill>
                <a:highlight>
                  <a:schemeClr val="lt1"/>
                </a:highlight>
                <a:latin typeface="Lato Light"/>
                <a:ea typeface="Lato Light"/>
                <a:cs typeface="Lato Light"/>
                <a:sym typeface="Lato Light"/>
              </a:rPr>
              <a:t>1️⃣</a:t>
            </a:r>
            <a:r>
              <a:rPr lang="en-GB" sz="5200">
                <a:latin typeface="Lato Light"/>
                <a:ea typeface="Lato Light"/>
                <a:cs typeface="Lato Light"/>
                <a:sym typeface="Lato Light"/>
              </a:rPr>
              <a:t> Emojis Selection</a:t>
            </a:r>
            <a:endParaRPr sz="5200">
              <a:solidFill>
                <a:srgbClr val="000000"/>
              </a:solidFill>
              <a:latin typeface="Lato Light"/>
              <a:ea typeface="Lato Light"/>
              <a:cs typeface="Lato Light"/>
              <a:sym typeface="Lato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333333"/>
                </a:solidFill>
                <a:highlight>
                  <a:srgbClr val="FFFFFF"/>
                </a:highlight>
              </a:rPr>
              <a:t>1️⃣</a:t>
            </a:r>
            <a:r>
              <a:rPr lang="en-GB" sz="2800">
                <a:solidFill>
                  <a:srgbClr val="333333"/>
                </a:solidFill>
                <a:highlight>
                  <a:srgbClr val="FFFFFF"/>
                </a:highlight>
              </a:rPr>
              <a:t> </a:t>
            </a:r>
            <a:r>
              <a:rPr lang="en-GB" sz="2800">
                <a:latin typeface="Lato Light"/>
                <a:ea typeface="Lato Light"/>
                <a:cs typeface="Lato Light"/>
                <a:sym typeface="Lato Light"/>
              </a:rPr>
              <a:t>Emojis Selection</a:t>
            </a:r>
            <a:endParaRPr sz="2800">
              <a:solidFill>
                <a:srgbClr val="000000"/>
              </a:solidFill>
              <a:latin typeface="Lato Light"/>
              <a:ea typeface="Lato Light"/>
              <a:cs typeface="Lato Light"/>
              <a:sym typeface="Lato Light"/>
            </a:endParaRPr>
          </a:p>
        </p:txBody>
      </p:sp>
      <p:pic>
        <p:nvPicPr>
          <p:cNvPr id="92" name="Google Shape;92;p19"/>
          <p:cNvPicPr preferRelativeResize="0"/>
          <p:nvPr/>
        </p:nvPicPr>
        <p:blipFill>
          <a:blip r:embed="rId3">
            <a:alphaModFix/>
          </a:blip>
          <a:stretch>
            <a:fillRect/>
          </a:stretch>
        </p:blipFill>
        <p:spPr>
          <a:xfrm>
            <a:off x="294225" y="1622875"/>
            <a:ext cx="4277775" cy="2138875"/>
          </a:xfrm>
          <a:prstGeom prst="rect">
            <a:avLst/>
          </a:prstGeom>
          <a:noFill/>
          <a:ln>
            <a:noFill/>
          </a:ln>
        </p:spPr>
      </p:pic>
      <p:pic>
        <p:nvPicPr>
          <p:cNvPr id="93" name="Google Shape;93;p19"/>
          <p:cNvPicPr preferRelativeResize="0"/>
          <p:nvPr/>
        </p:nvPicPr>
        <p:blipFill>
          <a:blip r:embed="rId4">
            <a:alphaModFix/>
          </a:blip>
          <a:stretch>
            <a:fillRect/>
          </a:stretch>
        </p:blipFill>
        <p:spPr>
          <a:xfrm>
            <a:off x="4572000" y="1692000"/>
            <a:ext cx="4267200" cy="2133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nvSpPr>
        <p:spPr>
          <a:xfrm>
            <a:off x="611000" y="4158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333333"/>
                </a:solidFill>
                <a:highlight>
                  <a:srgbClr val="FFFFFF"/>
                </a:highlight>
              </a:rPr>
              <a:t>1️⃣</a:t>
            </a:r>
            <a:r>
              <a:rPr lang="en-GB" sz="2800">
                <a:solidFill>
                  <a:srgbClr val="333333"/>
                </a:solidFill>
                <a:highlight>
                  <a:srgbClr val="FFFFFF"/>
                </a:highlight>
              </a:rPr>
              <a:t> </a:t>
            </a:r>
            <a:r>
              <a:rPr lang="en-GB" sz="2800">
                <a:latin typeface="Lato Light"/>
                <a:ea typeface="Lato Light"/>
                <a:cs typeface="Lato Light"/>
                <a:sym typeface="Lato Light"/>
              </a:rPr>
              <a:t>Emojis Selection</a:t>
            </a:r>
            <a:endParaRPr sz="2800">
              <a:solidFill>
                <a:srgbClr val="000000"/>
              </a:solidFill>
              <a:latin typeface="Lato Light"/>
              <a:ea typeface="Lato Light"/>
              <a:cs typeface="Lato Light"/>
              <a:sym typeface="Lato Light"/>
            </a:endParaRPr>
          </a:p>
        </p:txBody>
      </p:sp>
      <p:pic>
        <p:nvPicPr>
          <p:cNvPr id="99" name="Google Shape;99;p20"/>
          <p:cNvPicPr preferRelativeResize="0"/>
          <p:nvPr/>
        </p:nvPicPr>
        <p:blipFill>
          <a:blip r:embed="rId3">
            <a:alphaModFix/>
          </a:blip>
          <a:stretch>
            <a:fillRect/>
          </a:stretch>
        </p:blipFill>
        <p:spPr>
          <a:xfrm>
            <a:off x="355825" y="1282201"/>
            <a:ext cx="8281251" cy="3154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nvSpPr>
        <p:spPr>
          <a:xfrm>
            <a:off x="311700" y="1544200"/>
            <a:ext cx="8520600" cy="964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GB" sz="4500">
                <a:solidFill>
                  <a:schemeClr val="dk1"/>
                </a:solidFill>
                <a:highlight>
                  <a:srgbClr val="FFFFFF"/>
                </a:highlight>
                <a:latin typeface="Lato Light"/>
                <a:ea typeface="Lato Light"/>
                <a:cs typeface="Lato Light"/>
                <a:sym typeface="Lato Light"/>
              </a:rPr>
              <a:t>2️⃣</a:t>
            </a:r>
            <a:r>
              <a:rPr lang="en-GB" sz="5200">
                <a:latin typeface="Lato Light"/>
                <a:ea typeface="Lato Light"/>
                <a:cs typeface="Lato Light"/>
                <a:sym typeface="Lato Light"/>
              </a:rPr>
              <a:t> Quantity Needs</a:t>
            </a:r>
            <a:endParaRPr sz="5200">
              <a:solidFill>
                <a:srgbClr val="000000"/>
              </a:solidFill>
              <a:latin typeface="Lato Light"/>
              <a:ea typeface="Lato Light"/>
              <a:cs typeface="Lato Light"/>
              <a:sym typeface="Lato 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